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autoCompressPictures="0">
  <p:sldMasterIdLst>
    <p:sldMasterId id="2147483648" r:id="rId2"/>
  </p:sldMasterIdLst>
  <p:notesMasterIdLst>
    <p:notesMasterId r:id="rId28"/>
  </p:notesMasterIdLst>
  <p:handoutMasterIdLst>
    <p:handoutMasterId r:id="rId29"/>
  </p:handoutMasterIdLst>
  <p:sldIdLst>
    <p:sldId id="265" r:id="rId3"/>
    <p:sldId id="316" r:id="rId4"/>
    <p:sldId id="327" r:id="rId5"/>
    <p:sldId id="311" r:id="rId6"/>
    <p:sldId id="348" r:id="rId7"/>
    <p:sldId id="382" r:id="rId8"/>
    <p:sldId id="383" r:id="rId9"/>
    <p:sldId id="384" r:id="rId10"/>
    <p:sldId id="385" r:id="rId11"/>
    <p:sldId id="386" r:id="rId12"/>
    <p:sldId id="341" r:id="rId13"/>
    <p:sldId id="353" r:id="rId14"/>
    <p:sldId id="352" r:id="rId15"/>
    <p:sldId id="389" r:id="rId16"/>
    <p:sldId id="397" r:id="rId17"/>
    <p:sldId id="388" r:id="rId18"/>
    <p:sldId id="392" r:id="rId19"/>
    <p:sldId id="393" r:id="rId20"/>
    <p:sldId id="395" r:id="rId21"/>
    <p:sldId id="396" r:id="rId22"/>
    <p:sldId id="387" r:id="rId23"/>
    <p:sldId id="390" r:id="rId24"/>
    <p:sldId id="338" r:id="rId25"/>
    <p:sldId id="394" r:id="rId26"/>
    <p:sldId id="321" r:id="rId27"/>
  </p:sldIdLst>
  <p:sldSz cx="9144000" cy="6858000" type="screen4x3"/>
  <p:notesSz cx="7099300" cy="10234613"/>
  <p:embeddedFontLst>
    <p:embeddedFont>
      <p:font typeface="Trebuchet MS" panose="020B0603020202020204" pitchFamily="34" charset="0"/>
      <p:regular r:id="rId30"/>
      <p:bold r:id="rId31"/>
      <p:italic r:id="rId32"/>
      <p:boldItalic r:id="rId33"/>
    </p:embeddedFont>
    <p:embeddedFont>
      <p:font typeface="Corbel" panose="020B0503020204020204" pitchFamily="3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030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379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3360" userDrawn="1">
          <p15:clr>
            <a:srgbClr val="A4A3A4"/>
          </p15:clr>
        </p15:guide>
        <p15:guide id="8" orient="horz" pos="3312" userDrawn="1">
          <p15:clr>
            <a:srgbClr val="A4A3A4"/>
          </p15:clr>
        </p15:guide>
        <p15:guide id="9" orient="horz" pos="240" userDrawn="1">
          <p15:clr>
            <a:srgbClr val="A4A3A4"/>
          </p15:clr>
        </p15:guide>
        <p15:guide id="10" orient="horz" pos="432" userDrawn="1">
          <p15:clr>
            <a:srgbClr val="A4A3A4"/>
          </p15:clr>
        </p15:guide>
        <p15:guide id="11" orient="horz" pos="2784" userDrawn="1">
          <p15:clr>
            <a:srgbClr val="A4A3A4"/>
          </p15:clr>
        </p15:guide>
        <p15:guide id="12" pos="2880" userDrawn="1">
          <p15:clr>
            <a:srgbClr val="A4A3A4"/>
          </p15:clr>
        </p15:guide>
        <p15:guide id="13" pos="719" userDrawn="1">
          <p15:clr>
            <a:srgbClr val="A4A3A4"/>
          </p15:clr>
        </p15:guide>
        <p15:guide id="14" pos="4608" userDrawn="1">
          <p15:clr>
            <a:srgbClr val="A4A3A4"/>
          </p15:clr>
        </p15:guide>
        <p15:guide id="15" pos="935" userDrawn="1">
          <p15:clr>
            <a:srgbClr val="A4A3A4"/>
          </p15:clr>
        </p15:guide>
        <p15:guide id="16" pos="5257" userDrawn="1">
          <p15:clr>
            <a:srgbClr val="A4A3A4"/>
          </p15:clr>
        </p15:guide>
        <p15:guide id="17" pos="4392" userDrawn="1">
          <p15:clr>
            <a:srgbClr val="A4A3A4"/>
          </p15:clr>
        </p15:guide>
        <p15:guide id="18" pos="503" userDrawn="1">
          <p15:clr>
            <a:srgbClr val="A4A3A4"/>
          </p15:clr>
        </p15:guide>
        <p15:guide id="19" pos="5365" userDrawn="1">
          <p15:clr>
            <a:srgbClr val="A4A3A4"/>
          </p15:clr>
        </p15:guide>
        <p15:guide id="20" pos="2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Destaqu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Destaqu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6586" autoAdjust="0"/>
  </p:normalViewPr>
  <p:slideViewPr>
    <p:cSldViewPr showGuides="1">
      <p:cViewPr varScale="1">
        <p:scale>
          <a:sx n="115" d="100"/>
          <a:sy n="115" d="100"/>
        </p:scale>
        <p:origin x="1416" y="114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2880"/>
        <p:guide pos="719"/>
        <p:guide pos="4608"/>
        <p:guide pos="935"/>
        <p:guide pos="5257"/>
        <p:guide pos="4392"/>
        <p:guide pos="503"/>
        <p:guide pos="5365"/>
        <p:guide pos="2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 varScale="1">
        <p:scale>
          <a:sx n="90" d="100"/>
          <a:sy n="90" d="100"/>
        </p:scale>
        <p:origin x="369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tags" Target="tags/tag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9088EAF-6ECA-4616-85EF-35AA19C641F3}" type="datetimeFigureOut">
              <a:rPr lang="pt-PT" smtClean="0"/>
              <a:t>20/02/2017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9F912AB-2776-42F2-A957-313FC7EFEDB9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3ABD2D7A-D230-4F91-BD59-0A39C2703BA8}" type="datetimeFigureOut">
              <a:rPr lang="pt-PT" smtClean="0"/>
              <a:t>20/02/2017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93199CD-3E1B-4AE6-990F-76F925F5EA9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11158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459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9456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51169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42702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78951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79090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4857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03289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24543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93875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08802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22294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0597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22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59681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72329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75954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4551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929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946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6438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0381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97703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64130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5487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99118" y="1828800"/>
            <a:ext cx="6173808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951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99118" y="4800600"/>
            <a:ext cx="6173808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500" cap="all" spc="150" baseline="0">
                <a:solidFill>
                  <a:schemeClr val="accent1"/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58596" y="381001"/>
            <a:ext cx="1143298" cy="5638800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142108" y="381001"/>
            <a:ext cx="5544993" cy="5638800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381000"/>
            <a:ext cx="7928657" cy="52772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92D050"/>
                </a:solidFill>
                <a:effectLst/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12116" y="980728"/>
            <a:ext cx="7920324" cy="5184576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>
          <a:xfrm>
            <a:off x="6395218" y="6416842"/>
            <a:ext cx="1087325" cy="276228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>
          <a:xfrm>
            <a:off x="971600" y="6400800"/>
            <a:ext cx="5303116" cy="276228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>
          <a:xfrm>
            <a:off x="7603045" y="6400800"/>
            <a:ext cx="929395" cy="276228"/>
          </a:xfrm>
        </p:spPr>
        <p:txBody>
          <a:bodyPr/>
          <a:lstStyle>
            <a:lvl1pPr>
              <a:defRPr sz="1400"/>
            </a:lvl1pPr>
          </a:lstStyle>
          <a:p>
            <a:fld id="{2A013F82-EE5E-44EE-A61D-E31C6657F26F}" type="slidenum">
              <a:rPr lang="pt-PT" smtClean="0"/>
              <a:pPr/>
              <a:t>‹#›</a:t>
            </a:fld>
            <a:r>
              <a:rPr lang="pt-PT" dirty="0"/>
              <a:t> / 40</a:t>
            </a:r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4919" y="2514600"/>
            <a:ext cx="6520997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1" b="0" cap="none" baseline="0"/>
            </a:lvl1pPr>
          </a:lstStyle>
          <a:p>
            <a:r>
              <a:rPr lang="pt-PT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99119" y="5410203"/>
            <a:ext cx="6517197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500" cap="all" spc="150" baseline="0">
                <a:solidFill>
                  <a:schemeClr val="accent1"/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2106" y="381000"/>
            <a:ext cx="6859788" cy="13716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128881" y="1905001"/>
            <a:ext cx="3315563" cy="4114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73105" y="1905001"/>
            <a:ext cx="3315563" cy="4114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2106" y="381000"/>
            <a:ext cx="6859788" cy="13716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2106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500" b="0" cap="all" spc="150" baseline="0">
                <a:solidFill>
                  <a:schemeClr val="accent1"/>
                </a:solidFill>
              </a:defRPr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142106" y="2743201"/>
            <a:ext cx="3313277" cy="3276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88617" y="1905000"/>
            <a:ext cx="3313277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500" b="0" cap="all" spc="150" baseline="0">
                <a:solidFill>
                  <a:schemeClr val="accent1"/>
                </a:solidFill>
              </a:defRPr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88617" y="2743201"/>
            <a:ext cx="3313277" cy="3276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2701" b="0" baseline="0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714528" y="685800"/>
            <a:ext cx="4801850" cy="5334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799119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900"/>
              </a:spcBef>
              <a:buNone/>
              <a:defRPr sz="13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3714528" y="685800"/>
            <a:ext cx="4801850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pt-PT" dirty="0"/>
              <a:t>Clique no ícone para adicionar uma imagem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1910" y="1905000"/>
            <a:ext cx="2698158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701" b="0" i="0" baseline="0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799119" y="4648200"/>
            <a:ext cx="268674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900"/>
              </a:spcBef>
              <a:buNone/>
              <a:defRPr sz="13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142109" y="381000"/>
            <a:ext cx="685978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42107" y="1904999"/>
            <a:ext cx="6852578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6171425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7373078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701" kern="1200" spc="7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923" indent="-167923" algn="l" defTabSz="685983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47755" indent="-173878" algn="l" defTabSz="685983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SzPct val="10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12105" indent="-164350" algn="l" defTabSz="685983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643109" indent="-131004" algn="l" defTabSz="685983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2922" indent="-129813" algn="l" defTabSz="685983" rtl="0" eaLnBrk="1" latinLnBrk="0" hangingPunct="1">
        <a:lnSpc>
          <a:spcPct val="90000"/>
        </a:lnSpc>
        <a:spcBef>
          <a:spcPts val="450"/>
        </a:spcBef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497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35834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166171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96508" indent="-130337" algn="l" defTabSz="685983" rtl="0" eaLnBrk="1" latinLnBrk="0" hangingPunct="1">
        <a:spcBef>
          <a:spcPts val="45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.up.p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974152" y="2751846"/>
            <a:ext cx="5036071" cy="1529074"/>
          </a:xfrm>
        </p:spPr>
        <p:txBody>
          <a:bodyPr>
            <a:noAutofit/>
          </a:bodyPr>
          <a:lstStyle/>
          <a:p>
            <a:pPr algn="ctr"/>
            <a:r>
              <a:rPr lang="en-US" sz="3600" i="1" dirty="0">
                <a:solidFill>
                  <a:srgbClr val="FFC000"/>
                </a:solidFill>
              </a:rPr>
              <a:t>Extraction of assembly information from instruction manuals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007911" y="5805264"/>
            <a:ext cx="49685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rebuchet MS" panose="020B0603020202020204" pitchFamily="34" charset="0"/>
              </a:rPr>
              <a:t>Carlos Miguel Correia da Costa – carlos.costa@fe.up.pt</a:t>
            </a:r>
          </a:p>
          <a:p>
            <a:pPr algn="ctr"/>
            <a:endParaRPr lang="en-US" sz="800" dirty="0">
              <a:latin typeface="Trebuchet MS" panose="020B0603020202020204" pitchFamily="34" charset="0"/>
            </a:endParaRPr>
          </a:p>
        </p:txBody>
      </p:sp>
      <p:pic>
        <p:nvPicPr>
          <p:cNvPr id="1028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139644" y="1200728"/>
            <a:ext cx="2864712" cy="11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733532" y="4850113"/>
            <a:ext cx="35173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i="1" dirty="0">
                <a:latin typeface="Trebuchet MS" panose="020B0603020202020204" pitchFamily="34" charset="0"/>
              </a:rPr>
              <a:t>Language Processing and Information Extraction</a:t>
            </a:r>
          </a:p>
          <a:p>
            <a:pPr algn="ctr">
              <a:lnSpc>
                <a:spcPct val="125000"/>
              </a:lnSpc>
            </a:pPr>
            <a:r>
              <a:rPr lang="en-US" sz="1200" i="1" dirty="0">
                <a:latin typeface="Trebuchet MS" panose="020B0603020202020204" pitchFamily="34" charset="0"/>
              </a:rPr>
              <a:t>February, 2017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2.f. Related work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/>
              <a:t>Understanding and executing instructions for everyday manipulation tasks from the world wide web</a:t>
            </a:r>
          </a:p>
          <a:p>
            <a:pPr lvl="1" algn="just">
              <a:lnSpc>
                <a:spcPct val="100000"/>
              </a:lnSpc>
            </a:pPr>
            <a:r>
              <a:rPr lang="en-US" sz="2100" dirty="0"/>
              <a:t>Syntactic and sematic analysis </a:t>
            </a:r>
          </a:p>
          <a:p>
            <a:pPr lvl="2" algn="just">
              <a:lnSpc>
                <a:spcPct val="100000"/>
              </a:lnSpc>
            </a:pPr>
            <a:r>
              <a:rPr lang="en-US" sz="1950" dirty="0"/>
              <a:t>Using a Probabilistic Context Free Grammar (PCFG) parser and a Part of Speech (</a:t>
            </a:r>
            <a:r>
              <a:rPr lang="en-US" sz="1950" dirty="0" err="1"/>
              <a:t>PoS</a:t>
            </a:r>
            <a:r>
              <a:rPr lang="en-US" sz="1950" dirty="0"/>
              <a:t>) tagger</a:t>
            </a:r>
          </a:p>
          <a:p>
            <a:pPr lvl="1" algn="just">
              <a:lnSpc>
                <a:spcPct val="100000"/>
              </a:lnSpc>
            </a:pPr>
            <a:r>
              <a:rPr lang="en-US" sz="2100" dirty="0"/>
              <a:t>Word sense retrieval and disambiguation</a:t>
            </a:r>
          </a:p>
          <a:p>
            <a:pPr lvl="2" algn="just">
              <a:lnSpc>
                <a:spcPct val="100000"/>
              </a:lnSpc>
            </a:pPr>
            <a:r>
              <a:rPr lang="en-US" sz="1950" dirty="0"/>
              <a:t>Using a WordNet database and a Cyc ontology</a:t>
            </a:r>
          </a:p>
          <a:p>
            <a:pPr lvl="1" algn="just">
              <a:lnSpc>
                <a:spcPct val="100000"/>
              </a:lnSpc>
            </a:pPr>
            <a:r>
              <a:rPr lang="en-US" sz="2100" dirty="0"/>
              <a:t>Validation of instructions retrieved from the text using a simulator</a:t>
            </a:r>
          </a:p>
          <a:p>
            <a:pPr lvl="2" algn="just">
              <a:lnSpc>
                <a:spcPct val="100000"/>
              </a:lnSpc>
            </a:pPr>
            <a:r>
              <a:rPr lang="en-US" sz="1950" dirty="0"/>
              <a:t>Generation of valid and verified assembly plans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M. </a:t>
            </a:r>
            <a:r>
              <a:rPr lang="en-US" dirty="0" err="1"/>
              <a:t>Tenorth</a:t>
            </a:r>
            <a:r>
              <a:rPr lang="en-US" dirty="0"/>
              <a:t>, D. </a:t>
            </a:r>
            <a:r>
              <a:rPr lang="en-US" dirty="0" err="1"/>
              <a:t>Nyga</a:t>
            </a:r>
            <a:r>
              <a:rPr lang="en-US" dirty="0"/>
              <a:t>, and M. </a:t>
            </a:r>
            <a:r>
              <a:rPr lang="en-US" dirty="0" err="1"/>
              <a:t>Beetz</a:t>
            </a:r>
            <a:r>
              <a:rPr lang="en-US" dirty="0"/>
              <a:t>,</a:t>
            </a:r>
            <a:r>
              <a:rPr lang="pt-PT" dirty="0"/>
              <a:t> “</a:t>
            </a:r>
            <a:r>
              <a:rPr lang="en-US" u="sng" dirty="0"/>
              <a:t>Understanding and executing instructions for everyday manipulation tasks from the world wide web</a:t>
            </a:r>
            <a:r>
              <a:rPr lang="pt-PT" dirty="0"/>
              <a:t>”, in </a:t>
            </a:r>
            <a:r>
              <a:rPr lang="en-US" dirty="0"/>
              <a:t>International Conference on Robotics and Automation, 2010</a:t>
            </a:r>
          </a:p>
          <a:p>
            <a:pPr lvl="2"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012160" y="381000"/>
            <a:ext cx="2528058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Related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03045" y="6400800"/>
            <a:ext cx="929395" cy="276228"/>
          </a:xfrm>
        </p:spPr>
        <p:txBody>
          <a:bodyPr/>
          <a:lstStyle/>
          <a:p>
            <a:r>
              <a:rPr lang="pt-PT" dirty="0"/>
              <a:t>10 / 25</a:t>
            </a:r>
          </a:p>
        </p:txBody>
      </p:sp>
    </p:spTree>
    <p:extLst>
      <p:ext uri="{BB962C8B-B14F-4D97-AF65-F5344CB8AC3E}">
        <p14:creationId xmlns:p14="http://schemas.microsoft.com/office/powerpoint/2010/main" val="1328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/>
              <a:t>3</a:t>
            </a:r>
            <a:r>
              <a:rPr lang="en-US" sz="2600" dirty="0">
                <a:solidFill>
                  <a:srgbClr val="92D050"/>
                </a:solidFill>
              </a:rPr>
              <a:t>.a. </a:t>
            </a:r>
            <a:r>
              <a:rPr lang="en-US" sz="2400" dirty="0"/>
              <a:t>Dataset text categories</a:t>
            </a:r>
            <a:endParaRPr lang="en-US" sz="2600" dirty="0">
              <a:solidFill>
                <a:srgbClr val="92D05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dirty="0"/>
              <a:t>Dataset with assembly instructions for 3 different types of objects: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Alternators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Engines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Gearboxes</a:t>
            </a:r>
          </a:p>
          <a:p>
            <a:pPr lvl="2"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436096" y="381000"/>
            <a:ext cx="3104122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Dataset sources</a:t>
            </a:r>
          </a:p>
        </p:txBody>
      </p:sp>
      <p:pic>
        <p:nvPicPr>
          <p:cNvPr id="3074" name="Picture 2" descr="http://www.aa1car.com/library/alternator_rebui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" t="5209" r="4634" b="3632"/>
          <a:stretch/>
        </p:blipFill>
        <p:spPr bwMode="auto">
          <a:xfrm>
            <a:off x="1908689" y="3126013"/>
            <a:ext cx="2611869" cy="194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7"/>
          <p:cNvSpPr txBox="1"/>
          <p:nvPr/>
        </p:nvSpPr>
        <p:spPr>
          <a:xfrm>
            <a:off x="2683067" y="5147264"/>
            <a:ext cx="106311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u="sng" dirty="0"/>
              <a:t>Alternator</a:t>
            </a:r>
          </a:p>
        </p:txBody>
      </p:sp>
      <p:pic>
        <p:nvPicPr>
          <p:cNvPr id="3078" name="Picture 6" descr="http://www.ppgearbox.com.au/files/products/8_WRX6SPD_6G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84738"/>
            <a:ext cx="2640756" cy="19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7"/>
          <p:cNvSpPr txBox="1"/>
          <p:nvPr/>
        </p:nvSpPr>
        <p:spPr>
          <a:xfrm>
            <a:off x="6047162" y="3610822"/>
            <a:ext cx="77617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u="sng" dirty="0"/>
              <a:t>Engine</a:t>
            </a:r>
          </a:p>
        </p:txBody>
      </p:sp>
      <p:sp>
        <p:nvSpPr>
          <p:cNvPr id="10" name="CaixaDeTexto 7"/>
          <p:cNvSpPr txBox="1"/>
          <p:nvPr/>
        </p:nvSpPr>
        <p:spPr>
          <a:xfrm>
            <a:off x="6017899" y="6165304"/>
            <a:ext cx="90762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u="sng" dirty="0"/>
              <a:t>Gearbox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693358"/>
            <a:ext cx="2279806" cy="19019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11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16035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/>
              <a:t>3</a:t>
            </a:r>
            <a:r>
              <a:rPr lang="en-US" sz="2600" dirty="0">
                <a:solidFill>
                  <a:srgbClr val="92D050"/>
                </a:solidFill>
              </a:rPr>
              <a:t>.b. </a:t>
            </a:r>
            <a:r>
              <a:rPr lang="en-US" sz="2400" dirty="0"/>
              <a:t>Dataset overview</a:t>
            </a:r>
            <a:endParaRPr lang="en-US" sz="2600" dirty="0">
              <a:solidFill>
                <a:srgbClr val="92D05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dirty="0"/>
              <a:t>Alternators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84 pages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56185 characters</a:t>
            </a:r>
          </a:p>
          <a:p>
            <a:pPr algn="just">
              <a:lnSpc>
                <a:spcPct val="100000"/>
              </a:lnSpc>
            </a:pPr>
            <a:r>
              <a:rPr lang="en-US" sz="2300" dirty="0"/>
              <a:t>Engines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148 pages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131287 characters</a:t>
            </a:r>
          </a:p>
          <a:p>
            <a:pPr algn="just">
              <a:lnSpc>
                <a:spcPct val="100000"/>
              </a:lnSpc>
            </a:pPr>
            <a:r>
              <a:rPr lang="en-US" sz="2300" dirty="0"/>
              <a:t>Gearboxes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221 pages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192424 characters</a:t>
            </a:r>
            <a:endParaRPr lang="en-US" sz="2300" dirty="0"/>
          </a:p>
          <a:p>
            <a:pPr lvl="2"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436096" y="381000"/>
            <a:ext cx="3104122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Dataset sources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12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42534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/>
              <a:t>4</a:t>
            </a:r>
            <a:r>
              <a:rPr lang="en-US" sz="2600" dirty="0">
                <a:solidFill>
                  <a:srgbClr val="92D050"/>
                </a:solidFill>
              </a:rPr>
              <a:t>.a. </a:t>
            </a:r>
            <a:r>
              <a:rPr lang="en-US" sz="2600" dirty="0"/>
              <a:t>P</a:t>
            </a:r>
            <a:r>
              <a:rPr lang="en-US" sz="2600" dirty="0">
                <a:solidFill>
                  <a:srgbClr val="92D050"/>
                </a:solidFill>
              </a:rPr>
              <a:t>reprocessing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dirty="0"/>
              <a:t>Extraction of text from pdfs</a:t>
            </a:r>
          </a:p>
          <a:p>
            <a:pPr algn="just">
              <a:lnSpc>
                <a:spcPct val="100000"/>
              </a:lnSpc>
            </a:pPr>
            <a:r>
              <a:rPr lang="en-US" sz="2300" dirty="0"/>
              <a:t>Manual verification / correction of text to ensure correct multi-column text extraction</a:t>
            </a:r>
          </a:p>
          <a:p>
            <a:pPr algn="just">
              <a:lnSpc>
                <a:spcPct val="100000"/>
              </a:lnSpc>
            </a:pPr>
            <a:r>
              <a:rPr lang="en-US" sz="2300" dirty="0"/>
              <a:t>Selection of assembly procedures</a:t>
            </a:r>
          </a:p>
          <a:p>
            <a:pPr algn="just">
              <a:lnSpc>
                <a:spcPct val="100000"/>
              </a:lnSpc>
            </a:pPr>
            <a:r>
              <a:rPr lang="en-US" sz="2300" dirty="0"/>
              <a:t>Removal of pages formatting text</a:t>
            </a:r>
          </a:p>
          <a:p>
            <a:pPr algn="just">
              <a:lnSpc>
                <a:spcPct val="100000"/>
              </a:lnSpc>
            </a:pPr>
            <a:r>
              <a:rPr lang="en-US" sz="2300" dirty="0"/>
              <a:t>Creation of validation files with all the assembly parts and their associated quantity for each assembly procedure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860032" y="381000"/>
            <a:ext cx="3680186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Dataset preparation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13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82132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/>
              <a:t>4</a:t>
            </a:r>
            <a:r>
              <a:rPr lang="en-US" sz="2600" dirty="0">
                <a:solidFill>
                  <a:srgbClr val="92D050"/>
                </a:solidFill>
              </a:rPr>
              <a:t>.b. Corpus annotation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00000"/>
              </a:lnSpc>
            </a:pPr>
            <a:r>
              <a:rPr lang="en-US" sz="2300" dirty="0"/>
              <a:t>Manual annotation of a representative part of the dataset at the token level (</a:t>
            </a:r>
            <a:r>
              <a:rPr lang="en-US" sz="2300" dirty="0" err="1"/>
              <a:t>tsv</a:t>
            </a:r>
            <a:r>
              <a:rPr lang="en-US" sz="2300" dirty="0"/>
              <a:t> format)</a:t>
            </a:r>
          </a:p>
          <a:p>
            <a:pPr algn="just">
              <a:lnSpc>
                <a:spcPct val="100000"/>
              </a:lnSpc>
            </a:pPr>
            <a:r>
              <a:rPr lang="en-US" sz="2300" dirty="0"/>
              <a:t>9 categories of entities annotated in the corpus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Assembly part (PART)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Relative position of parts (RPOS)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Tools required for assembly (TOOL)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Operations performed (OPER)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Part IDs (ID)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Part quantity (QTY)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Part dimension (DIM)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Part weight (WGT)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Part properties (PROP)</a:t>
            </a:r>
          </a:p>
          <a:p>
            <a:pPr algn="just">
              <a:lnSpc>
                <a:spcPct val="100000"/>
              </a:lnSpc>
            </a:pPr>
            <a:r>
              <a:rPr lang="en-US" sz="2300" dirty="0"/>
              <a:t>Creation of train (20370 tokens - 84%) and test (3877 tokens - 16%) corpus</a:t>
            </a:r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860032" y="381000"/>
            <a:ext cx="3680186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Dataset preparation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03045" y="6400800"/>
            <a:ext cx="929395" cy="276228"/>
          </a:xfrm>
        </p:spPr>
        <p:txBody>
          <a:bodyPr/>
          <a:lstStyle/>
          <a:p>
            <a:fld id="{2A013F82-EE5E-44EE-A61D-E31C6657F26F}" type="slidenum">
              <a:rPr lang="pt-PT" smtClean="0"/>
              <a:pPr/>
              <a:t>14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165927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/>
              <a:t>4</a:t>
            </a:r>
            <a:r>
              <a:rPr lang="en-US" sz="2600" dirty="0">
                <a:solidFill>
                  <a:srgbClr val="92D050"/>
                </a:solidFill>
              </a:rPr>
              <a:t>.b. Corpus annotation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826870"/>
              </p:ext>
            </p:extLst>
          </p:nvPr>
        </p:nvGraphicFramePr>
        <p:xfrm>
          <a:off x="2124335" y="981075"/>
          <a:ext cx="4895330" cy="5292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45264">
                  <a:extLst>
                    <a:ext uri="{9D8B030D-6E8A-4147-A177-3AD203B41FA5}">
                      <a16:colId xmlns:a16="http://schemas.microsoft.com/office/drawing/2014/main" val="189851399"/>
                    </a:ext>
                  </a:extLst>
                </a:gridCol>
                <a:gridCol w="858385">
                  <a:extLst>
                    <a:ext uri="{9D8B030D-6E8A-4147-A177-3AD203B41FA5}">
                      <a16:colId xmlns:a16="http://schemas.microsoft.com/office/drawing/2014/main" val="214216983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21553831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665242406"/>
                    </a:ext>
                  </a:extLst>
                </a:gridCol>
                <a:gridCol w="935497">
                  <a:extLst>
                    <a:ext uri="{9D8B030D-6E8A-4147-A177-3AD203B41FA5}">
                      <a16:colId xmlns:a16="http://schemas.microsoft.com/office/drawing/2014/main" val="315405176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fontAlgn="b"/>
                      <a:endParaRPr lang="pt-PT" sz="900"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 dirty="0"/>
                        <a:t>Alternators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 dirty="0"/>
                        <a:t>Engines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Gearboxes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Global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34915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 dirty="0"/>
                        <a:t>No of train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4450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9101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6819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 dirty="0"/>
                        <a:t>20370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066226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 dirty="0"/>
                        <a:t>No of test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781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1852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1344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3977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13195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PART train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738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1709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1477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3924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0315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PART test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372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327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855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8985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RPOS train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258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887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952336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RPOS test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67051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TOOL train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97574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TOOL test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10010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OPER train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342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959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996137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OPER test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10476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ID train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587186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ID test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1604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QTY train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156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467185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QTY test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34582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DIM train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47999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DIM test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663329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WGT train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376518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WGT test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19387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PROP train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182072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/>
                        <a:t>No of PROP test tokens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900" dirty="0"/>
                        <a:t>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6815100"/>
                  </a:ext>
                </a:extLst>
              </a:tr>
            </a:tbl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4860032" y="381000"/>
            <a:ext cx="3680186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Dataset preparation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03045" y="6400800"/>
            <a:ext cx="929395" cy="276228"/>
          </a:xfrm>
        </p:spPr>
        <p:txBody>
          <a:bodyPr/>
          <a:lstStyle/>
          <a:p>
            <a:fld id="{2A013F82-EE5E-44EE-A61D-E31C6657F26F}" type="slidenum">
              <a:rPr lang="pt-PT" smtClean="0"/>
              <a:pPr/>
              <a:t>15</a:t>
            </a:fld>
            <a:r>
              <a:rPr lang="pt-PT" dirty="0"/>
              <a:t> / 25</a:t>
            </a:r>
          </a:p>
        </p:txBody>
      </p:sp>
      <p:sp>
        <p:nvSpPr>
          <p:cNvPr id="7" name="CaixaDeTexto 7"/>
          <p:cNvSpPr txBox="1"/>
          <p:nvPr/>
        </p:nvSpPr>
        <p:spPr>
          <a:xfrm>
            <a:off x="1152413" y="6400800"/>
            <a:ext cx="684076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u="sng" dirty="0"/>
              <a:t>Overview of manually annotated dataset at the token level (</a:t>
            </a:r>
            <a:r>
              <a:rPr lang="en-US" sz="1400" u="sng" dirty="0" err="1"/>
              <a:t>tsv</a:t>
            </a:r>
            <a:r>
              <a:rPr lang="en-US" sz="1400" u="sng" dirty="0"/>
              <a:t> format)</a:t>
            </a:r>
          </a:p>
        </p:txBody>
      </p:sp>
    </p:spTree>
    <p:extLst>
      <p:ext uri="{BB962C8B-B14F-4D97-AF65-F5344CB8AC3E}">
        <p14:creationId xmlns:p14="http://schemas.microsoft.com/office/powerpoint/2010/main" val="5303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5.a. CRF training and testing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dirty="0"/>
              <a:t>Training of the Stanford NER system using the manually annotated train corpus</a:t>
            </a:r>
          </a:p>
          <a:p>
            <a:pPr algn="just">
              <a:lnSpc>
                <a:spcPct val="100000"/>
              </a:lnSpc>
            </a:pPr>
            <a:r>
              <a:rPr lang="en-US" sz="2300" dirty="0"/>
              <a:t>Fine tuning of the CRF features by evaluating the precision, recall and F1 metrics of the CRF model when using the testing corpus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Starting from the recommended configuration, it was performed 91 tests in which a given feature was activated, deactivated or fine tuned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/>
              <a:t>The best configuration achieved an improvement over the recommended features of 3.23 % in F1, 5.79% in recall and 0.35% in precision, resulting in an overall performance of 84.69% in F1, 83.51 in recall and 85.91 in precision</a:t>
            </a:r>
          </a:p>
          <a:p>
            <a:pPr algn="just">
              <a:lnSpc>
                <a:spcPct val="100000"/>
              </a:lnSpc>
            </a:pPr>
            <a:endParaRPr lang="en-US" sz="13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860032" y="381000"/>
            <a:ext cx="3680186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Processing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16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194640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5.</a:t>
            </a:r>
            <a:r>
              <a:rPr lang="en-US" sz="2600" dirty="0"/>
              <a:t>b</a:t>
            </a:r>
            <a:r>
              <a:rPr lang="en-US" sz="2600" dirty="0">
                <a:solidFill>
                  <a:srgbClr val="92D050"/>
                </a:solidFill>
              </a:rPr>
              <a:t>. CRF feature selection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736202"/>
              </p:ext>
            </p:extLst>
          </p:nvPr>
        </p:nvGraphicFramePr>
        <p:xfrm>
          <a:off x="1447205" y="981075"/>
          <a:ext cx="6743301" cy="524192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89062">
                  <a:extLst>
                    <a:ext uri="{9D8B030D-6E8A-4147-A177-3AD203B41FA5}">
                      <a16:colId xmlns:a16="http://schemas.microsoft.com/office/drawing/2014/main" val="274428671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283362352"/>
                    </a:ext>
                  </a:extLst>
                </a:gridCol>
                <a:gridCol w="788987">
                  <a:extLst>
                    <a:ext uri="{9D8B030D-6E8A-4147-A177-3AD203B41FA5}">
                      <a16:colId xmlns:a16="http://schemas.microsoft.com/office/drawing/2014/main" val="3355946933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1569609993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3989345931"/>
                    </a:ext>
                  </a:extLst>
                </a:gridCol>
                <a:gridCol w="706437">
                  <a:extLst>
                    <a:ext uri="{9D8B030D-6E8A-4147-A177-3AD203B41FA5}">
                      <a16:colId xmlns:a16="http://schemas.microsoft.com/office/drawing/2014/main" val="3095762199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110828201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3823563116"/>
                    </a:ext>
                  </a:extLst>
                </a:gridCol>
                <a:gridCol w="504427">
                  <a:extLst>
                    <a:ext uri="{9D8B030D-6E8A-4147-A177-3AD203B41FA5}">
                      <a16:colId xmlns:a16="http://schemas.microsoft.com/office/drawing/2014/main" val="3886096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Test folder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Changed</a:t>
                      </a:r>
                      <a:br>
                        <a:rPr lang="pt-PT" sz="900"/>
                      </a:br>
                      <a:r>
                        <a:rPr lang="pt-PT" sz="900"/>
                        <a:t>Parameter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Recommended</a:t>
                      </a:r>
                      <a:br>
                        <a:rPr lang="pt-PT" sz="900" dirty="0"/>
                      </a:br>
                      <a:r>
                        <a:rPr lang="pt-PT" sz="900" dirty="0"/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Test</a:t>
                      </a:r>
                      <a:br>
                        <a:rPr lang="pt-PT" sz="900"/>
                      </a:br>
                      <a:r>
                        <a:rPr lang="pt-PT" sz="900"/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Train time</a:t>
                      </a:r>
                      <a:br>
                        <a:rPr lang="pt-PT" sz="900"/>
                      </a:br>
                      <a:r>
                        <a:rPr lang="pt-PT" sz="900"/>
                        <a:t>(sec)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/>
                        <a:t>Classifier test</a:t>
                      </a:r>
                      <a:br>
                        <a:rPr lang="en-US" sz="900"/>
                      </a:br>
                      <a:r>
                        <a:rPr lang="en-US" sz="900"/>
                        <a:t>Speed</a:t>
                      </a:r>
                      <a:br>
                        <a:rPr lang="en-US" sz="900"/>
                      </a:br>
                      <a:r>
                        <a:rPr lang="en-US" sz="900"/>
                        <a:t>(words/sec)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F1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611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0-recommended-properties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125,5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3798,47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0,8556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0,7772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0,8146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73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93-optimal-configuration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176,4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4581,8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0,8591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0,8469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7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41-lowercaseNGrams-true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lowercaseNGrams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TRUE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142,5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3929,84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0,8662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0,7927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179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29-wordShape-chris2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wordShape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chris2useLC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chris2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4332,24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399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15-useDisjunctive-false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useDisjunctive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TRUE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137,23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4217,39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0,7859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9062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21-wordShape-dan1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wordShape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chris2useLC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dan1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161,1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4389,62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0,8589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0,7927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502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5-noMidNGrams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noMidNGrams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TRUE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136,2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3658,69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0,8549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0,7956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81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34-wordFunction-Lowercase</a:t>
                      </a:r>
                      <a:br>
                        <a:rPr lang="pt-PT" sz="900"/>
                      </a:br>
                      <a:r>
                        <a:rPr lang="pt-PT" sz="900"/>
                        <a:t>AndAmericanizeFunction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wordFunction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LowercaseAnd</a:t>
                      </a:r>
                      <a:br>
                        <a:rPr lang="pt-PT" sz="900"/>
                      </a:br>
                      <a:r>
                        <a:rPr lang="pt-PT" sz="900"/>
                        <a:t>AmericanizeFunction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138,3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3980,98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0,8515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0,7965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1984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2-useClassFeature-false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useClassFeature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TRUE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3455,26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0,8617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0,7869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968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22-wordShape-chris1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wordShape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chris2useLC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chris1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159,6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4013,12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0,8568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0,7907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434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18-useTypeSeqs-false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useTypeSeqs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TRUE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118,9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4121,24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0,8597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0,7859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93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31-wordShape-chris3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wordShape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chris2useLC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chris3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118,5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4230,85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0,8509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0,7927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0,8208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936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7-maxNGramLeng-7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maxNGramLeng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128,6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4058,16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0,8603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0,8204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165048"/>
                  </a:ext>
                </a:extLst>
              </a:tr>
            </a:tbl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4860032" y="381000"/>
            <a:ext cx="3680186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Processing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17</a:t>
            </a:fld>
            <a:r>
              <a:rPr lang="pt-PT" dirty="0"/>
              <a:t> / 25</a:t>
            </a:r>
          </a:p>
        </p:txBody>
      </p:sp>
      <p:sp>
        <p:nvSpPr>
          <p:cNvPr id="9" name="CaixaDeTexto 7"/>
          <p:cNvSpPr txBox="1"/>
          <p:nvPr/>
        </p:nvSpPr>
        <p:spPr>
          <a:xfrm>
            <a:off x="1152413" y="6400800"/>
            <a:ext cx="684076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u="sng" dirty="0"/>
              <a:t>Some of the tuning tests that improved the F1 score over the recommended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70529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5.</a:t>
            </a:r>
            <a:r>
              <a:rPr lang="en-US" sz="2600" dirty="0"/>
              <a:t>b</a:t>
            </a:r>
            <a:r>
              <a:rPr lang="en-US" sz="2600" dirty="0">
                <a:solidFill>
                  <a:srgbClr val="92D050"/>
                </a:solidFill>
              </a:rPr>
              <a:t>. CRF feature selection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1528337"/>
              </p:ext>
            </p:extLst>
          </p:nvPr>
        </p:nvGraphicFramePr>
        <p:xfrm>
          <a:off x="1428295" y="981075"/>
          <a:ext cx="6614433" cy="524192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670050">
                  <a:extLst>
                    <a:ext uri="{9D8B030D-6E8A-4147-A177-3AD203B41FA5}">
                      <a16:colId xmlns:a16="http://schemas.microsoft.com/office/drawing/2014/main" val="2744286712"/>
                    </a:ext>
                  </a:extLst>
                </a:gridCol>
                <a:gridCol w="1287462">
                  <a:extLst>
                    <a:ext uri="{9D8B030D-6E8A-4147-A177-3AD203B41FA5}">
                      <a16:colId xmlns:a16="http://schemas.microsoft.com/office/drawing/2014/main" val="2283362352"/>
                    </a:ext>
                  </a:extLst>
                </a:gridCol>
                <a:gridCol w="788987">
                  <a:extLst>
                    <a:ext uri="{9D8B030D-6E8A-4147-A177-3AD203B41FA5}">
                      <a16:colId xmlns:a16="http://schemas.microsoft.com/office/drawing/2014/main" val="3355946933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1569609993"/>
                    </a:ext>
                  </a:extLst>
                </a:gridCol>
                <a:gridCol w="549275">
                  <a:extLst>
                    <a:ext uri="{9D8B030D-6E8A-4147-A177-3AD203B41FA5}">
                      <a16:colId xmlns:a16="http://schemas.microsoft.com/office/drawing/2014/main" val="3989345931"/>
                    </a:ext>
                  </a:extLst>
                </a:gridCol>
                <a:gridCol w="706437">
                  <a:extLst>
                    <a:ext uri="{9D8B030D-6E8A-4147-A177-3AD203B41FA5}">
                      <a16:colId xmlns:a16="http://schemas.microsoft.com/office/drawing/2014/main" val="3095762199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1108282014"/>
                    </a:ext>
                  </a:extLst>
                </a:gridCol>
                <a:gridCol w="366712">
                  <a:extLst>
                    <a:ext uri="{9D8B030D-6E8A-4147-A177-3AD203B41FA5}">
                      <a16:colId xmlns:a16="http://schemas.microsoft.com/office/drawing/2014/main" val="3823563116"/>
                    </a:ext>
                  </a:extLst>
                </a:gridCol>
                <a:gridCol w="394609">
                  <a:extLst>
                    <a:ext uri="{9D8B030D-6E8A-4147-A177-3AD203B41FA5}">
                      <a16:colId xmlns:a16="http://schemas.microsoft.com/office/drawing/2014/main" val="3886096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Test folder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Changed</a:t>
                      </a:r>
                      <a:br>
                        <a:rPr lang="pt-PT" sz="900" dirty="0"/>
                      </a:br>
                      <a:r>
                        <a:rPr lang="pt-PT" sz="900" dirty="0"/>
                        <a:t>Parameter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Recommended</a:t>
                      </a:r>
                      <a:br>
                        <a:rPr lang="pt-PT" sz="900" dirty="0"/>
                      </a:br>
                      <a:r>
                        <a:rPr lang="pt-PT" sz="900" dirty="0"/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Test</a:t>
                      </a:r>
                      <a:br>
                        <a:rPr lang="pt-PT" sz="900"/>
                      </a:br>
                      <a:r>
                        <a:rPr lang="pt-PT" sz="900"/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Train time</a:t>
                      </a:r>
                      <a:br>
                        <a:rPr lang="pt-PT" sz="900"/>
                      </a:br>
                      <a:r>
                        <a:rPr lang="pt-PT" sz="900"/>
                        <a:t>(sec)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/>
                        <a:t>Classifier test</a:t>
                      </a:r>
                      <a:br>
                        <a:rPr lang="en-US" sz="900"/>
                      </a:br>
                      <a:r>
                        <a:rPr lang="en-US" sz="900"/>
                        <a:t>Speed</a:t>
                      </a:r>
                      <a:br>
                        <a:rPr lang="en-US" sz="900"/>
                      </a:br>
                      <a:r>
                        <a:rPr lang="en-US" sz="900"/>
                        <a:t>(words/sec)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F1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611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0-recommended-properties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125,5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3798,47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0,8556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0,7772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0,8146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73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93-optimal-configuration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176,4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4581,8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0,8591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0,8469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7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9-maxNGramLeng-4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maxNGramLeng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4074,8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0,7972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179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80-sigma-5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sigma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334,9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3751,89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0,8358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0,7608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0,7966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399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10-maxNGramLeng-3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maxNGramLeng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128,9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4370,33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0,7883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9062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39-useMoreNeighborNGrams-true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useMoreNeighborNGrams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TRUE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3933,73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0,8348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0,7454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0,7876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502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79-sigma-10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sigma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412,8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4112,72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0,8328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0,7348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0,7807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81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11-maxNGramLeng-2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maxNGramLeng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132,6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4199,58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0,7213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0,7695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1984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78-sigma-20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sigma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630,6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4212,92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0,7175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0,7666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968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77-sigma-30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sigma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758,13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3748,35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0,7155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0,7618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434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76-useBagOfWords-true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useBagOfWords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TRUE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6362,6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497,56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0,6951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0,8264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0,7551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4939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4-useNGrams-false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useNGrams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TRUE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FALSE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148,9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3827,72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0,8138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0,6914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0,7477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936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12-maxNGramLeng-1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maxNGramLeng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138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4177,52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0,8138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/>
                        <a:t>0,6914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dirty="0"/>
                        <a:t>0,7477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165048"/>
                  </a:ext>
                </a:extLst>
              </a:tr>
            </a:tbl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4860032" y="381000"/>
            <a:ext cx="3680186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Processing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18</a:t>
            </a:fld>
            <a:r>
              <a:rPr lang="pt-PT" dirty="0"/>
              <a:t> / 25</a:t>
            </a:r>
          </a:p>
        </p:txBody>
      </p:sp>
      <p:sp>
        <p:nvSpPr>
          <p:cNvPr id="9" name="CaixaDeTexto 7"/>
          <p:cNvSpPr txBox="1"/>
          <p:nvPr/>
        </p:nvSpPr>
        <p:spPr>
          <a:xfrm>
            <a:off x="1152413" y="6400800"/>
            <a:ext cx="684076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u="sng" dirty="0"/>
              <a:t>Some of the tuning tests that decreased the F1 score over the recommended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441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5.c. CRF performance analysis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435905"/>
              </p:ext>
            </p:extLst>
          </p:nvPr>
        </p:nvGraphicFramePr>
        <p:xfrm>
          <a:off x="1199947" y="1198899"/>
          <a:ext cx="6744106" cy="37084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637132">
                  <a:extLst>
                    <a:ext uri="{9D8B030D-6E8A-4147-A177-3AD203B41FA5}">
                      <a16:colId xmlns:a16="http://schemas.microsoft.com/office/drawing/2014/main" val="2744286712"/>
                    </a:ext>
                  </a:extLst>
                </a:gridCol>
                <a:gridCol w="918749">
                  <a:extLst>
                    <a:ext uri="{9D8B030D-6E8A-4147-A177-3AD203B41FA5}">
                      <a16:colId xmlns:a16="http://schemas.microsoft.com/office/drawing/2014/main" val="2283362352"/>
                    </a:ext>
                  </a:extLst>
                </a:gridCol>
                <a:gridCol w="677798">
                  <a:extLst>
                    <a:ext uri="{9D8B030D-6E8A-4147-A177-3AD203B41FA5}">
                      <a16:colId xmlns:a16="http://schemas.microsoft.com/office/drawing/2014/main" val="3355946933"/>
                    </a:ext>
                  </a:extLst>
                </a:gridCol>
                <a:gridCol w="673084">
                  <a:extLst>
                    <a:ext uri="{9D8B030D-6E8A-4147-A177-3AD203B41FA5}">
                      <a16:colId xmlns:a16="http://schemas.microsoft.com/office/drawing/2014/main" val="1569609993"/>
                    </a:ext>
                  </a:extLst>
                </a:gridCol>
                <a:gridCol w="1210076">
                  <a:extLst>
                    <a:ext uri="{9D8B030D-6E8A-4147-A177-3AD203B41FA5}">
                      <a16:colId xmlns:a16="http://schemas.microsoft.com/office/drawing/2014/main" val="3989345931"/>
                    </a:ext>
                  </a:extLst>
                </a:gridCol>
                <a:gridCol w="1268335">
                  <a:extLst>
                    <a:ext uri="{9D8B030D-6E8A-4147-A177-3AD203B41FA5}">
                      <a16:colId xmlns:a16="http://schemas.microsoft.com/office/drawing/2014/main" val="3095762199"/>
                    </a:ext>
                  </a:extLst>
                </a:gridCol>
                <a:gridCol w="1358932">
                  <a:extLst>
                    <a:ext uri="{9D8B030D-6E8A-4147-A177-3AD203B41FA5}">
                      <a16:colId xmlns:a16="http://schemas.microsoft.com/office/drawing/2014/main" val="1108282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Entity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F1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True positives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False positives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False negatives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611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DIM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0.0714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0.1250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73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0.9886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0.9158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0.9508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7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OPER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0.8896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0.8286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0.8580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30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179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PART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0.8513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0.7740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0.8108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435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399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PROP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0.8889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0.5333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0.6667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9062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QTY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0.3333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0.1724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0.2273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502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RPOS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0.8777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0.8188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0.8472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81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TOOL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1.0000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0.3000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0.4615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1984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Totals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0.8556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0.7772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806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231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9683048"/>
                  </a:ext>
                </a:extLst>
              </a:tr>
            </a:tbl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4860032" y="381000"/>
            <a:ext cx="3680186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Processing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19</a:t>
            </a:fld>
            <a:r>
              <a:rPr lang="pt-PT" dirty="0"/>
              <a:t> / 25</a:t>
            </a:r>
          </a:p>
        </p:txBody>
      </p:sp>
      <p:sp>
        <p:nvSpPr>
          <p:cNvPr id="9" name="CaixaDeTexto 7"/>
          <p:cNvSpPr txBox="1"/>
          <p:nvPr/>
        </p:nvSpPr>
        <p:spPr>
          <a:xfrm>
            <a:off x="1152413" y="5014976"/>
            <a:ext cx="684076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u="sng" dirty="0"/>
              <a:t>NER results using the recommended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30087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Presentation outline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12116" y="980728"/>
            <a:ext cx="7920324" cy="5460804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Introduction</a:t>
            </a:r>
          </a:p>
          <a:p>
            <a:pPr marL="636588" lvl="1" indent="-2809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Context</a:t>
            </a:r>
          </a:p>
          <a:p>
            <a:pPr marL="636588" lvl="1" indent="-280988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Objectives</a:t>
            </a:r>
          </a:p>
          <a:p>
            <a:pPr marL="355600" indent="-355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Related work</a:t>
            </a:r>
          </a:p>
          <a:p>
            <a:pPr marL="355600" indent="-355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Dataset sources</a:t>
            </a:r>
          </a:p>
          <a:p>
            <a:pPr marL="355600" indent="-355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Dataset preparation</a:t>
            </a:r>
          </a:p>
          <a:p>
            <a:pPr marL="355600" indent="-355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NER processing pipeline</a:t>
            </a:r>
          </a:p>
          <a:p>
            <a:pPr marL="636588" lvl="1" indent="-2809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CRF training and testing</a:t>
            </a:r>
          </a:p>
          <a:p>
            <a:pPr marL="636588" lvl="1" indent="-2809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Feature selection</a:t>
            </a:r>
          </a:p>
          <a:p>
            <a:pPr marL="636588" lvl="1" indent="-2809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CRF performance analysis</a:t>
            </a:r>
          </a:p>
          <a:p>
            <a:pPr marL="636588" lvl="1" indent="-2809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Text annotation</a:t>
            </a:r>
          </a:p>
          <a:p>
            <a:pPr marL="636588" lvl="1" indent="-2809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Entity extraction</a:t>
            </a:r>
          </a:p>
          <a:p>
            <a:pPr marL="355600" indent="-355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Conclusions</a:t>
            </a:r>
          </a:p>
          <a:p>
            <a:pPr marL="355600" indent="-355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2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91800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5.</a:t>
            </a:r>
            <a:r>
              <a:rPr lang="en-US" sz="2600" dirty="0"/>
              <a:t>c</a:t>
            </a:r>
            <a:r>
              <a:rPr lang="en-US" sz="2600" dirty="0">
                <a:solidFill>
                  <a:srgbClr val="92D050"/>
                </a:solidFill>
              </a:rPr>
              <a:t>. </a:t>
            </a:r>
            <a:r>
              <a:rPr lang="en-US" sz="2600" dirty="0"/>
              <a:t>CRF performance analysis</a:t>
            </a:r>
            <a:endParaRPr lang="en-US" sz="2600" dirty="0">
              <a:solidFill>
                <a:srgbClr val="92D05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6184146"/>
              </p:ext>
            </p:extLst>
          </p:nvPr>
        </p:nvGraphicFramePr>
        <p:xfrm>
          <a:off x="1199947" y="1198899"/>
          <a:ext cx="6744106" cy="37084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637132">
                  <a:extLst>
                    <a:ext uri="{9D8B030D-6E8A-4147-A177-3AD203B41FA5}">
                      <a16:colId xmlns:a16="http://schemas.microsoft.com/office/drawing/2014/main" val="2744286712"/>
                    </a:ext>
                  </a:extLst>
                </a:gridCol>
                <a:gridCol w="918749">
                  <a:extLst>
                    <a:ext uri="{9D8B030D-6E8A-4147-A177-3AD203B41FA5}">
                      <a16:colId xmlns:a16="http://schemas.microsoft.com/office/drawing/2014/main" val="2283362352"/>
                    </a:ext>
                  </a:extLst>
                </a:gridCol>
                <a:gridCol w="677798">
                  <a:extLst>
                    <a:ext uri="{9D8B030D-6E8A-4147-A177-3AD203B41FA5}">
                      <a16:colId xmlns:a16="http://schemas.microsoft.com/office/drawing/2014/main" val="3355946933"/>
                    </a:ext>
                  </a:extLst>
                </a:gridCol>
                <a:gridCol w="673084">
                  <a:extLst>
                    <a:ext uri="{9D8B030D-6E8A-4147-A177-3AD203B41FA5}">
                      <a16:colId xmlns:a16="http://schemas.microsoft.com/office/drawing/2014/main" val="1569609993"/>
                    </a:ext>
                  </a:extLst>
                </a:gridCol>
                <a:gridCol w="1210076">
                  <a:extLst>
                    <a:ext uri="{9D8B030D-6E8A-4147-A177-3AD203B41FA5}">
                      <a16:colId xmlns:a16="http://schemas.microsoft.com/office/drawing/2014/main" val="3989345931"/>
                    </a:ext>
                  </a:extLst>
                </a:gridCol>
                <a:gridCol w="1268335">
                  <a:extLst>
                    <a:ext uri="{9D8B030D-6E8A-4147-A177-3AD203B41FA5}">
                      <a16:colId xmlns:a16="http://schemas.microsoft.com/office/drawing/2014/main" val="3095762199"/>
                    </a:ext>
                  </a:extLst>
                </a:gridCol>
                <a:gridCol w="1358932">
                  <a:extLst>
                    <a:ext uri="{9D8B030D-6E8A-4147-A177-3AD203B41FA5}">
                      <a16:colId xmlns:a16="http://schemas.microsoft.com/office/drawing/2014/main" val="1108282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Entity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F1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True positives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False positives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False negatives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611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DIM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0.0625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0.5000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0.1111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73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0.9892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0.9684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0.9787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7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OPER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0.8935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0.8629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179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PART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0.8667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0.8327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0.8494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468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399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PROP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0.6000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0.6000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0.6000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9062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QTY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0.5926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0.5517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0.5714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502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RPOS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0.8681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0.8389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0.8532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81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TOOL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1.0000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0.4000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0.5714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1984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Totals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0.8591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0.8469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866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/>
                        <a:t>142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dirty="0"/>
                        <a:t>171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9683048"/>
                  </a:ext>
                </a:extLst>
              </a:tr>
            </a:tbl>
          </a:graphicData>
        </a:graphic>
      </p:graphicFrame>
      <p:sp>
        <p:nvSpPr>
          <p:cNvPr id="8" name="Título 1"/>
          <p:cNvSpPr txBox="1">
            <a:spLocks/>
          </p:cNvSpPr>
          <p:nvPr/>
        </p:nvSpPr>
        <p:spPr>
          <a:xfrm>
            <a:off x="4860032" y="381000"/>
            <a:ext cx="3680186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Processing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20</a:t>
            </a:fld>
            <a:r>
              <a:rPr lang="pt-PT" dirty="0"/>
              <a:t> / 25</a:t>
            </a:r>
          </a:p>
        </p:txBody>
      </p:sp>
      <p:sp>
        <p:nvSpPr>
          <p:cNvPr id="9" name="CaixaDeTexto 7"/>
          <p:cNvSpPr txBox="1"/>
          <p:nvPr/>
        </p:nvSpPr>
        <p:spPr>
          <a:xfrm>
            <a:off x="1152413" y="5014976"/>
            <a:ext cx="684076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u="sng" dirty="0"/>
              <a:t>NER results using the fine tuned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081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5.d. Text annotation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dirty="0"/>
              <a:t>After having a fine tuned CRF model, new unseen text (from the test corpus) was annotated with inline xml tags.</a:t>
            </a:r>
          </a:p>
          <a:p>
            <a:pPr algn="just">
              <a:lnSpc>
                <a:spcPct val="100000"/>
              </a:lnSpc>
            </a:pPr>
            <a:r>
              <a:rPr lang="en-US" sz="2300" dirty="0"/>
              <a:t>Example of inline xml text annotation bellow:</a:t>
            </a:r>
          </a:p>
          <a:p>
            <a:pPr>
              <a:lnSpc>
                <a:spcPct val="100000"/>
              </a:lnSpc>
            </a:pPr>
            <a:r>
              <a:rPr lang="en-US" dirty="0"/>
              <a:t>&lt;OPER&gt;</a:t>
            </a:r>
            <a:r>
              <a:rPr lang="en-US" b="1" u="sng" dirty="0"/>
              <a:t>Align</a:t>
            </a:r>
            <a:r>
              <a:rPr lang="en-US" dirty="0"/>
              <a:t>&lt;/OPER&gt; &lt;PART&gt;</a:t>
            </a:r>
            <a:r>
              <a:rPr lang="en-US" b="1" u="sng" dirty="0"/>
              <a:t>mounting lugs</a:t>
            </a:r>
            <a:r>
              <a:rPr lang="en-US" dirty="0"/>
              <a:t>&lt;/PART&gt; and &lt;OPER&gt;</a:t>
            </a:r>
            <a:r>
              <a:rPr lang="en-US" b="1" u="sng" dirty="0"/>
              <a:t>assemble</a:t>
            </a:r>
            <a:r>
              <a:rPr lang="en-US" dirty="0"/>
              <a:t>&lt;/OPER&gt; &lt;QTY&gt;</a:t>
            </a:r>
            <a:r>
              <a:rPr lang="en-US" b="1" u="sng" dirty="0"/>
              <a:t>two</a:t>
            </a:r>
            <a:r>
              <a:rPr lang="en-US" dirty="0"/>
              <a:t>&lt;/QTY&gt; halves of &lt;PART&gt;</a:t>
            </a:r>
            <a:r>
              <a:rPr lang="en-US" b="1" u="sng" dirty="0"/>
              <a:t>alternator</a:t>
            </a:r>
            <a:r>
              <a:rPr lang="en-US" dirty="0"/>
              <a:t>&lt;/PART&gt; (See Fig. 37), inserting &lt;PART&gt;</a:t>
            </a:r>
            <a:r>
              <a:rPr lang="en-US" b="1" u="sng" dirty="0"/>
              <a:t>rectifier end bearing</a:t>
            </a:r>
            <a:r>
              <a:rPr lang="en-US" dirty="0"/>
              <a:t>&lt;/PART&gt; &lt;RPOS&gt;</a:t>
            </a:r>
            <a:r>
              <a:rPr lang="en-US" b="1" u="sng" dirty="0"/>
              <a:t>inner</a:t>
            </a:r>
            <a:r>
              <a:rPr lang="en-US" dirty="0"/>
              <a:t>&lt;/RPOS&gt; &lt;PART&gt;</a:t>
            </a:r>
            <a:r>
              <a:rPr lang="en-US" b="1" u="sng" dirty="0"/>
              <a:t>race</a:t>
            </a:r>
            <a:r>
              <a:rPr lang="en-US" dirty="0"/>
              <a:t>&lt;/PART&gt; (on &lt;PART&gt;</a:t>
            </a:r>
            <a:r>
              <a:rPr lang="en-US" b="1" u="sng" dirty="0"/>
              <a:t>rotor shaft</a:t>
            </a:r>
            <a:r>
              <a:rPr lang="en-US" dirty="0"/>
              <a:t>&lt;/PART&gt;) &lt;RPOS&gt;</a:t>
            </a:r>
            <a:r>
              <a:rPr lang="en-US" b="1" u="sng" dirty="0"/>
              <a:t>into</a:t>
            </a:r>
            <a:r>
              <a:rPr lang="en-US" dirty="0"/>
              <a:t>&lt;/RPOS&gt; &lt;PART&gt;</a:t>
            </a:r>
            <a:r>
              <a:rPr lang="en-US" b="1" u="sng" dirty="0"/>
              <a:t>bearing</a:t>
            </a:r>
            <a:r>
              <a:rPr lang="en-US" dirty="0"/>
              <a:t>&lt;/PART&gt; in &lt;PART&gt;</a:t>
            </a:r>
            <a:r>
              <a:rPr lang="en-US" b="1" u="sng" dirty="0"/>
              <a:t>rectifier end housing</a:t>
            </a:r>
            <a:r>
              <a:rPr lang="en-US" dirty="0"/>
              <a:t>&lt;/PART&gt; (1). &lt;PART&gt;</a:t>
            </a:r>
            <a:r>
              <a:rPr lang="en-US" b="1" u="sng" dirty="0"/>
              <a:t>Seat drive end housing</a:t>
            </a:r>
            <a:r>
              <a:rPr lang="en-US" dirty="0"/>
              <a:t>&lt;/PART&gt; (4) at this time. Using &lt;TOOL&gt;</a:t>
            </a:r>
            <a:r>
              <a:rPr lang="en-US" b="1" u="sng" dirty="0"/>
              <a:t>arbor press</a:t>
            </a:r>
            <a:r>
              <a:rPr lang="en-US" dirty="0"/>
              <a:t>&lt;/TOOL&gt; and appropriate &lt;PART&gt;</a:t>
            </a:r>
            <a:r>
              <a:rPr lang="en-US" b="1" u="sng" dirty="0"/>
              <a:t>block</a:t>
            </a:r>
            <a:r>
              <a:rPr lang="en-US" dirty="0"/>
              <a:t>&lt;/PART&gt; to apply even pressure on end frames.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860032" y="381000"/>
            <a:ext cx="3680186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Processing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21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179897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5.e. Entity extraction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300" dirty="0"/>
              <a:t>After having the text annotated, the entities were extracted and split into classes. This allows to quickly see the assembly order of parts.</a:t>
            </a:r>
          </a:p>
          <a:p>
            <a:pPr algn="just">
              <a:lnSpc>
                <a:spcPct val="100000"/>
              </a:lnSpc>
            </a:pPr>
            <a:r>
              <a:rPr lang="en-US" sz="2300" dirty="0"/>
              <a:t>Moreover, it is also provided the entity lists sorted and without duplicates (useful to analyze the type of operations or tools needed).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860032" y="381000"/>
            <a:ext cx="3680186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Processing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22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17600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472608" cy="527720"/>
          </a:xfrm>
        </p:spPr>
        <p:txBody>
          <a:bodyPr>
            <a:normAutofit/>
          </a:bodyPr>
          <a:lstStyle/>
          <a:p>
            <a:r>
              <a:rPr lang="en-US" sz="2600" dirty="0"/>
              <a:t>6.</a:t>
            </a:r>
            <a:r>
              <a:rPr lang="en-US" sz="2600" dirty="0">
                <a:solidFill>
                  <a:srgbClr val="92D050"/>
                </a:solidFill>
              </a:rPr>
              <a:t> Conclusions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12116" y="980728"/>
            <a:ext cx="7776308" cy="5184576"/>
          </a:xfrm>
        </p:spPr>
        <p:txBody>
          <a:bodyPr>
            <a:normAutofit/>
          </a:bodyPr>
          <a:lstStyle/>
          <a:p>
            <a:pPr marL="167923" lvl="1" indent="-167923">
              <a:spcBef>
                <a:spcPts val="1350"/>
              </a:spcBef>
            </a:pPr>
            <a:r>
              <a:rPr lang="en-US" sz="2200" dirty="0"/>
              <a:t>From this project resulted:</a:t>
            </a:r>
          </a:p>
          <a:p>
            <a:pPr marL="332273" lvl="2" indent="-167923">
              <a:spcBef>
                <a:spcPts val="1350"/>
              </a:spcBef>
            </a:pPr>
            <a:r>
              <a:rPr lang="en-US" sz="1800" dirty="0"/>
              <a:t>A new NER dataset for assembly operations in the </a:t>
            </a:r>
            <a:r>
              <a:rPr lang="en-US" sz="1800" dirty="0" err="1"/>
              <a:t>tsv</a:t>
            </a:r>
            <a:r>
              <a:rPr lang="en-US" sz="1800" dirty="0"/>
              <a:t> format</a:t>
            </a:r>
          </a:p>
          <a:p>
            <a:pPr marL="332273" lvl="2" indent="-167923">
              <a:spcBef>
                <a:spcPts val="1350"/>
              </a:spcBef>
            </a:pPr>
            <a:r>
              <a:rPr lang="en-US" sz="1800" dirty="0"/>
              <a:t>A detailed analysis of the features of the Stanford NER system</a:t>
            </a:r>
          </a:p>
          <a:p>
            <a:pPr marL="332273" lvl="2" indent="-167923">
              <a:spcBef>
                <a:spcPts val="1350"/>
              </a:spcBef>
            </a:pPr>
            <a:r>
              <a:rPr lang="en-US" sz="1800" dirty="0"/>
              <a:t>The fine tuning of the Stanford NER system for the new dataset</a:t>
            </a:r>
          </a:p>
          <a:p>
            <a:pPr marL="167923" lvl="1" indent="-167923">
              <a:spcBef>
                <a:spcPts val="1350"/>
              </a:spcBef>
            </a:pPr>
            <a:r>
              <a:rPr lang="en-US" sz="1950" dirty="0"/>
              <a:t>The Stanford NER achieved recognition results high enough for being applied in higher level processing systems, such as extraction of assembly operations and learning of new skills by robotic systems</a:t>
            </a:r>
          </a:p>
          <a:p>
            <a:pPr lvl="1"/>
            <a:endParaRPr lang="en-US" sz="1900" dirty="0"/>
          </a:p>
          <a:p>
            <a:pPr lvl="1"/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23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412613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472608" cy="527720"/>
          </a:xfrm>
        </p:spPr>
        <p:txBody>
          <a:bodyPr>
            <a:normAutofit/>
          </a:bodyPr>
          <a:lstStyle/>
          <a:p>
            <a:r>
              <a:rPr lang="en-US" sz="2600" dirty="0"/>
              <a:t>7.</a:t>
            </a:r>
            <a:r>
              <a:rPr lang="en-US" sz="2600" dirty="0">
                <a:solidFill>
                  <a:srgbClr val="92D050"/>
                </a:solidFill>
              </a:rPr>
              <a:t> Future work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12116" y="980728"/>
            <a:ext cx="7776308" cy="5184576"/>
          </a:xfrm>
        </p:spPr>
        <p:txBody>
          <a:bodyPr>
            <a:normAutofit/>
          </a:bodyPr>
          <a:lstStyle/>
          <a:p>
            <a:pPr marL="167923" lvl="1" indent="-167923">
              <a:spcBef>
                <a:spcPts val="1350"/>
              </a:spcBef>
            </a:pPr>
            <a:r>
              <a:rPr lang="en-US" sz="2200" dirty="0"/>
              <a:t>After having a dataset and a NER system with high recognition performance, future work could include:</a:t>
            </a:r>
          </a:p>
          <a:p>
            <a:pPr marL="332273" lvl="2" indent="-167923">
              <a:spcBef>
                <a:spcPts val="1350"/>
              </a:spcBef>
            </a:pPr>
            <a:r>
              <a:rPr lang="en-US" sz="1800" dirty="0"/>
              <a:t>Generation of the assembly graph for the assembly operations with associated metadata</a:t>
            </a:r>
          </a:p>
          <a:p>
            <a:pPr marL="332273" lvl="2" indent="-167923">
              <a:spcBef>
                <a:spcPts val="1350"/>
              </a:spcBef>
            </a:pPr>
            <a:r>
              <a:rPr lang="en-US" sz="1800" dirty="0"/>
              <a:t>Association of the recognized entities with the CAD models of the assembly parts and tools</a:t>
            </a:r>
          </a:p>
          <a:p>
            <a:pPr marL="332273" lvl="2" indent="-167923">
              <a:spcBef>
                <a:spcPts val="1350"/>
              </a:spcBef>
            </a:pPr>
            <a:r>
              <a:rPr lang="en-US" sz="1800" dirty="0"/>
              <a:t>Semi-supervised learning of the CRF language models for faster deployment of the system to a broad application domain</a:t>
            </a:r>
          </a:p>
          <a:p>
            <a:pPr marL="332273" lvl="2" indent="-167923">
              <a:spcBef>
                <a:spcPts val="1350"/>
              </a:spcBef>
            </a:pPr>
            <a:endParaRPr lang="en-US" sz="1600" dirty="0"/>
          </a:p>
          <a:p>
            <a:pPr marL="332273" lvl="2" indent="-167923">
              <a:spcBef>
                <a:spcPts val="1350"/>
              </a:spcBef>
            </a:pPr>
            <a:endParaRPr lang="en-US" sz="1600" dirty="0"/>
          </a:p>
          <a:p>
            <a:pPr lvl="1"/>
            <a:endParaRPr lang="en-US" sz="1900" dirty="0"/>
          </a:p>
          <a:p>
            <a:pPr lvl="1"/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24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422384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9631" y="3429000"/>
            <a:ext cx="6520997" cy="1296144"/>
          </a:xfrm>
        </p:spPr>
        <p:txBody>
          <a:bodyPr anchor="ctr">
            <a:noAutofit/>
          </a:bodyPr>
          <a:lstStyle/>
          <a:p>
            <a:pPr algn="ctr"/>
            <a:r>
              <a:rPr lang="en-US" sz="6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Questions?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59631" y="2060848"/>
            <a:ext cx="6520997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9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1" b="0" kern="1200" cap="none" spc="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5416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381000"/>
            <a:ext cx="5400599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1.a. Context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Assembly of complex objects by robots requires long programming periods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Teaching new assembly skills by demonstration can significantly reduce the cost of repurposing robots for building new products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Automatic extraction of assembly knowledge from instruction manuals can speed up the learning process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</a:pPr>
            <a:endParaRPr lang="en-US" sz="22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012160" y="381000"/>
            <a:ext cx="2528058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Introduction </a:t>
            </a:r>
          </a:p>
        </p:txBody>
      </p:sp>
      <p:pic>
        <p:nvPicPr>
          <p:cNvPr id="1026" name="Picture 2" descr="https://upload.wikimedia.org/wikipedia/commons/c/cf/Application_field_automot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717032"/>
            <a:ext cx="2446830" cy="244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7"/>
          <p:cNvSpPr txBox="1"/>
          <p:nvPr/>
        </p:nvSpPr>
        <p:spPr>
          <a:xfrm>
            <a:off x="2051177" y="6265771"/>
            <a:ext cx="166263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u="sng" dirty="0"/>
              <a:t>Car assembly line</a:t>
            </a:r>
          </a:p>
        </p:txBody>
      </p:sp>
      <p:pic>
        <p:nvPicPr>
          <p:cNvPr id="1032" name="Picture 8" descr="http://www.theengineer.co.uk/pictures/649xAny/P/web/o/q/m/baxte_6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56" y="3717032"/>
            <a:ext cx="3675908" cy="244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7"/>
          <p:cNvSpPr txBox="1"/>
          <p:nvPr/>
        </p:nvSpPr>
        <p:spPr>
          <a:xfrm>
            <a:off x="5506423" y="6225174"/>
            <a:ext cx="141737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u="sng" dirty="0"/>
              <a:t>Packaging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3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6015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47260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1.b. Objectives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Development of an information extraction system capable to recognize:</a:t>
            </a:r>
          </a:p>
          <a:p>
            <a:pPr lvl="1"/>
            <a:r>
              <a:rPr lang="en-US" sz="1700" dirty="0"/>
              <a:t>The objects being assembled and their parts</a:t>
            </a:r>
          </a:p>
          <a:p>
            <a:pPr lvl="1"/>
            <a:r>
              <a:rPr lang="en-US" sz="1700" dirty="0"/>
              <a:t>Tools necessary to perform the assembly</a:t>
            </a:r>
          </a:p>
          <a:p>
            <a:pPr lvl="1"/>
            <a:r>
              <a:rPr lang="en-US" sz="1700" dirty="0"/>
              <a:t>The assembly order</a:t>
            </a:r>
          </a:p>
          <a:p>
            <a:pPr lvl="1"/>
            <a:r>
              <a:rPr lang="en-US" sz="1700" dirty="0"/>
              <a:t>The spatial relations between the assembly parts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6012160" y="381000"/>
            <a:ext cx="2528058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Introduction </a:t>
            </a:r>
          </a:p>
        </p:txBody>
      </p:sp>
      <p:pic>
        <p:nvPicPr>
          <p:cNvPr id="9" name="Picture 6" descr="http://si.wsj.net/public/resources/images/IV-AA711_ROBOTc_J_201505281619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2"/>
            <a:ext cx="4314102" cy="287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7"/>
          <p:cNvSpPr txBox="1"/>
          <p:nvPr/>
        </p:nvSpPr>
        <p:spPr>
          <a:xfrm>
            <a:off x="3347865" y="6002436"/>
            <a:ext cx="248818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u="sng" dirty="0"/>
              <a:t>Small parts assembly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pt-PT" smtClean="0"/>
              <a:pPr/>
              <a:t>4</a:t>
            </a:fld>
            <a:r>
              <a:rPr lang="pt-PT" dirty="0"/>
              <a:t> / 25</a:t>
            </a:r>
          </a:p>
        </p:txBody>
      </p:sp>
    </p:spTree>
    <p:extLst>
      <p:ext uri="{BB962C8B-B14F-4D97-AF65-F5344CB8AC3E}">
        <p14:creationId xmlns:p14="http://schemas.microsoft.com/office/powerpoint/2010/main" val="6195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2.a. </a:t>
            </a:r>
            <a:r>
              <a:rPr lang="en-US" sz="2600" dirty="0"/>
              <a:t>Related work</a:t>
            </a:r>
            <a:endParaRPr lang="en-US" sz="2600" dirty="0">
              <a:solidFill>
                <a:srgbClr val="92D05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612116" y="980728"/>
            <a:ext cx="7920324" cy="5616624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Extraction of assembly information from written natural language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Uses multilingual </a:t>
            </a:r>
            <a:r>
              <a:rPr lang="en-US" u="sng" dirty="0"/>
              <a:t>semantic and syntactic parser</a:t>
            </a:r>
            <a:r>
              <a:rPr lang="en-US" dirty="0"/>
              <a:t> and also </a:t>
            </a:r>
            <a:r>
              <a:rPr lang="en-US" u="sng" dirty="0"/>
              <a:t>coreference chains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Relies on </a:t>
            </a:r>
            <a:r>
              <a:rPr lang="en-US" u="sng" dirty="0"/>
              <a:t>ontologies</a:t>
            </a:r>
            <a:r>
              <a:rPr lang="en-US" dirty="0"/>
              <a:t> for modeling objects, robots, sensors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Extraction of </a:t>
            </a:r>
            <a:r>
              <a:rPr lang="en-US" u="sng" dirty="0"/>
              <a:t>predicate-argument structures</a:t>
            </a:r>
            <a:r>
              <a:rPr lang="en-US" dirty="0"/>
              <a:t> from text that are associated with robot manipulation </a:t>
            </a:r>
            <a:r>
              <a:rPr lang="en-US" u="sng" dirty="0"/>
              <a:t>skills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Identification of assembly </a:t>
            </a:r>
            <a:r>
              <a:rPr lang="en-US" u="sng" dirty="0"/>
              <a:t>objects and spatial constraints</a:t>
            </a:r>
          </a:p>
          <a:p>
            <a:pPr lvl="1" algn="just">
              <a:lnSpc>
                <a:spcPct val="100000"/>
              </a:lnSpc>
            </a:pPr>
            <a:r>
              <a:rPr lang="en-US" dirty="0"/>
              <a:t>Creation of high level symbolic </a:t>
            </a:r>
            <a:r>
              <a:rPr lang="en-US" u="sng" dirty="0"/>
              <a:t>task sequences</a:t>
            </a:r>
          </a:p>
          <a:p>
            <a:pPr lvl="1" algn="just">
              <a:lnSpc>
                <a:spcPct val="100000"/>
              </a:lnSpc>
            </a:pPr>
            <a:r>
              <a:rPr lang="en-US" u="sng" dirty="0"/>
              <a:t>Generation of code</a:t>
            </a:r>
            <a:r>
              <a:rPr lang="en-US" dirty="0"/>
              <a:t> for performing robot arm manipulation</a:t>
            </a:r>
          </a:p>
          <a:p>
            <a:pPr algn="just">
              <a:lnSpc>
                <a:spcPct val="100000"/>
              </a:lnSpc>
            </a:pPr>
            <a:endParaRPr lang="en-US" sz="2300" dirty="0"/>
          </a:p>
          <a:p>
            <a:pPr algn="just">
              <a:lnSpc>
                <a:spcPct val="100000"/>
              </a:lnSpc>
            </a:pPr>
            <a:endParaRPr lang="en-US" sz="2300" dirty="0"/>
          </a:p>
          <a:p>
            <a:pPr algn="just">
              <a:lnSpc>
                <a:spcPct val="100000"/>
              </a:lnSpc>
            </a:pPr>
            <a:endParaRPr lang="en-US" sz="2300" dirty="0"/>
          </a:p>
          <a:p>
            <a:pPr algn="just">
              <a:lnSpc>
                <a:spcPct val="100000"/>
              </a:lnSpc>
            </a:pPr>
            <a:endParaRPr lang="en-US" sz="2300" dirty="0"/>
          </a:p>
          <a:p>
            <a:pPr algn="just">
              <a:lnSpc>
                <a:spcPct val="100000"/>
              </a:lnSpc>
            </a:pPr>
            <a:endParaRPr lang="en-US" sz="2300" dirty="0"/>
          </a:p>
          <a:p>
            <a:pPr algn="just">
              <a:lnSpc>
                <a:spcPct val="100000"/>
              </a:lnSpc>
            </a:pPr>
            <a:endParaRPr lang="en-US" sz="2300" dirty="0"/>
          </a:p>
          <a:p>
            <a:pPr algn="just">
              <a:lnSpc>
                <a:spcPct val="100000"/>
              </a:lnSpc>
            </a:pPr>
            <a:endParaRPr lang="en-US" dirty="0"/>
          </a:p>
          <a:p>
            <a:pPr algn="just">
              <a:lnSpc>
                <a:spcPct val="100000"/>
              </a:lnSpc>
            </a:pPr>
            <a:endParaRPr lang="en-US" dirty="0"/>
          </a:p>
          <a:p>
            <a:pPr algn="just">
              <a:lnSpc>
                <a:spcPct val="100000"/>
              </a:lnSpc>
            </a:pPr>
            <a:r>
              <a:rPr lang="en-US" dirty="0" err="1"/>
              <a:t>Stenmark</a:t>
            </a:r>
            <a:r>
              <a:rPr lang="en-US" dirty="0"/>
              <a:t>, M.; </a:t>
            </a:r>
            <a:r>
              <a:rPr lang="en-US" dirty="0" err="1"/>
              <a:t>Nugues</a:t>
            </a:r>
            <a:r>
              <a:rPr lang="en-US" dirty="0"/>
              <a:t>, P., "</a:t>
            </a:r>
            <a:r>
              <a:rPr lang="en-US" u="sng" dirty="0"/>
              <a:t>Natural language programming of industrial robots</a:t>
            </a:r>
            <a:r>
              <a:rPr lang="en-US" dirty="0"/>
              <a:t>“, in </a:t>
            </a:r>
            <a:r>
              <a:rPr lang="en-US" i="1" dirty="0"/>
              <a:t>Robotics (ISR), 2013 44th International Symposium on</a:t>
            </a:r>
            <a:r>
              <a:rPr lang="en-US" dirty="0"/>
              <a:t> , vol., no., pp.1-5, 24-26 Oct. 2013, </a:t>
            </a:r>
            <a:r>
              <a:rPr lang="en-US" dirty="0" err="1"/>
              <a:t>doi</a:t>
            </a:r>
            <a:r>
              <a:rPr lang="en-US" dirty="0"/>
              <a:t>: 10.1109/ISR.2013.6695630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012160" y="381000"/>
            <a:ext cx="2528058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Related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/>
              <a:t>5 /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98" y="3051213"/>
            <a:ext cx="1633050" cy="15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014" y="2348880"/>
            <a:ext cx="1403850" cy="2952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06" y="2348880"/>
            <a:ext cx="1561734" cy="29526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48" y="3019475"/>
            <a:ext cx="2463900" cy="1755834"/>
          </a:xfrm>
          <a:prstGeom prst="rect">
            <a:avLst/>
          </a:prstGeom>
        </p:spPr>
      </p:pic>
      <p:sp>
        <p:nvSpPr>
          <p:cNvPr id="10" name="CaixaDeTexto 7"/>
          <p:cNvSpPr txBox="1"/>
          <p:nvPr/>
        </p:nvSpPr>
        <p:spPr>
          <a:xfrm>
            <a:off x="1547664" y="5445224"/>
            <a:ext cx="581120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u="sng" dirty="0"/>
              <a:t>Natural language processing pipeline for assembly of small objects</a:t>
            </a:r>
          </a:p>
        </p:txBody>
      </p:sp>
    </p:spTree>
    <p:extLst>
      <p:ext uri="{BB962C8B-B14F-4D97-AF65-F5344CB8AC3E}">
        <p14:creationId xmlns:p14="http://schemas.microsoft.com/office/powerpoint/2010/main" val="324439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2.b. Related work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600" u="sng" dirty="0"/>
              <a:t>Extraction of tasks</a:t>
            </a:r>
            <a:r>
              <a:rPr lang="en-US" sz="1600" dirty="0"/>
              <a:t> from natural language for autonomous </a:t>
            </a:r>
            <a:r>
              <a:rPr lang="en-US" sz="1600" u="sng" dirty="0"/>
              <a:t>robot missions</a:t>
            </a:r>
          </a:p>
          <a:p>
            <a:pPr lvl="1" algn="just">
              <a:lnSpc>
                <a:spcPct val="100000"/>
              </a:lnSpc>
            </a:pPr>
            <a:r>
              <a:rPr lang="en-US" sz="1800" u="sng" dirty="0"/>
              <a:t>Text in structured format</a:t>
            </a:r>
            <a:r>
              <a:rPr lang="en-US" sz="1800" dirty="0"/>
              <a:t> (five paragraphs with [situation], [mission], [execution], [service support] and [command and signals])</a:t>
            </a:r>
          </a:p>
          <a:p>
            <a:pPr lvl="1" algn="just">
              <a:lnSpc>
                <a:spcPct val="100000"/>
              </a:lnSpc>
            </a:pPr>
            <a:r>
              <a:rPr lang="en-US" sz="1800" dirty="0"/>
              <a:t>The goal is to identify </a:t>
            </a:r>
            <a:r>
              <a:rPr lang="en-US" sz="1800" u="sng" dirty="0"/>
              <a:t>named entities</a:t>
            </a:r>
            <a:r>
              <a:rPr lang="en-US" sz="1800" dirty="0"/>
              <a:t> useful for mission, such as </a:t>
            </a:r>
            <a:r>
              <a:rPr lang="en-US" sz="1800" u="sng" dirty="0"/>
              <a:t>persons, times, locations, coordinates, targets and organizations</a:t>
            </a:r>
          </a:p>
          <a:p>
            <a:pPr lvl="1" algn="just">
              <a:lnSpc>
                <a:spcPct val="100000"/>
              </a:lnSpc>
            </a:pPr>
            <a:r>
              <a:rPr lang="en-US" sz="1800" dirty="0"/>
              <a:t>Processing pipeline</a:t>
            </a:r>
          </a:p>
          <a:p>
            <a:pPr lvl="2" algn="just">
              <a:lnSpc>
                <a:spcPct val="100000"/>
              </a:lnSpc>
            </a:pPr>
            <a:r>
              <a:rPr lang="en-US" sz="1600" dirty="0"/>
              <a:t>Extraction of plain text from .pdf and .doc files followed by tokenization</a:t>
            </a:r>
          </a:p>
          <a:p>
            <a:pPr lvl="2" algn="just">
              <a:lnSpc>
                <a:spcPct val="100000"/>
              </a:lnSpc>
            </a:pPr>
            <a:r>
              <a:rPr lang="en-US" sz="1600" dirty="0"/>
              <a:t>Usage of Condition Random Fields from </a:t>
            </a:r>
            <a:r>
              <a:rPr lang="en-US" sz="1600" dirty="0" err="1"/>
              <a:t>jCarafe</a:t>
            </a:r>
            <a:r>
              <a:rPr lang="en-US" sz="1600" dirty="0"/>
              <a:t> with the following features:</a:t>
            </a:r>
          </a:p>
          <a:p>
            <a:pPr lvl="3" algn="just">
              <a:lnSpc>
                <a:spcPct val="100000"/>
              </a:lnSpc>
            </a:pPr>
            <a:r>
              <a:rPr lang="en-US" sz="1400" dirty="0"/>
              <a:t>Word lists, regular expressions, prefixes / suffixes, word case, unigram / bigram / trigrams</a:t>
            </a:r>
          </a:p>
          <a:p>
            <a:pPr lvl="2" algn="just">
              <a:lnSpc>
                <a:spcPct val="100000"/>
              </a:lnSpc>
            </a:pPr>
            <a:r>
              <a:rPr lang="en-US" sz="1600" dirty="0"/>
              <a:t>CRF created using 9-fold cross validation</a:t>
            </a:r>
          </a:p>
          <a:p>
            <a:pPr lvl="2" algn="just">
              <a:lnSpc>
                <a:spcPct val="100000"/>
              </a:lnSpc>
            </a:pPr>
            <a:r>
              <a:rPr lang="en-US" sz="1600" dirty="0"/>
              <a:t>NER evaluation using precision (0.702), recall (0.478) and F-measure (0.569)</a:t>
            </a:r>
          </a:p>
          <a:p>
            <a:pPr algn="just">
              <a:lnSpc>
                <a:spcPct val="100000"/>
              </a:lnSpc>
            </a:pPr>
            <a:r>
              <a:rPr lang="pt-PT" dirty="0"/>
              <a:t>D. Chesworth, N. Harmon, L. Tanner, S. Guerlain and M. Balazs, "</a:t>
            </a:r>
            <a:r>
              <a:rPr lang="pt-PT" u="sng" dirty="0"/>
              <a:t>Named-entity recognition and data visualization techniques to communicate mission command to autonomous systems</a:t>
            </a:r>
            <a:r>
              <a:rPr lang="pt-PT" dirty="0"/>
              <a:t>“, </a:t>
            </a:r>
            <a:r>
              <a:rPr lang="pt-PT" i="1" dirty="0"/>
              <a:t>2016 IEEE Systems and Information Engineering Design Symposium (SIEDS)</a:t>
            </a:r>
            <a:r>
              <a:rPr lang="pt-PT" dirty="0"/>
              <a:t>, Charlottesville, VA, 2016, pp. 233-238.</a:t>
            </a:r>
            <a:br>
              <a:rPr lang="pt-PT" dirty="0"/>
            </a:br>
            <a:r>
              <a:rPr lang="pt-PT" dirty="0"/>
              <a:t>doi: 10.1109/SIEDS.2016.7489305</a:t>
            </a:r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012160" y="381000"/>
            <a:ext cx="2528058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Related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/>
              <a:t>6 / 25</a:t>
            </a:r>
          </a:p>
        </p:txBody>
      </p:sp>
    </p:spTree>
    <p:extLst>
      <p:ext uri="{BB962C8B-B14F-4D97-AF65-F5344CB8AC3E}">
        <p14:creationId xmlns:p14="http://schemas.microsoft.com/office/powerpoint/2010/main" val="40563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2.c. Related work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 err="1"/>
              <a:t>SpeedRead</a:t>
            </a:r>
            <a:r>
              <a:rPr lang="en-US" sz="2400" dirty="0"/>
              <a:t> - Fast Named Entity recognition pipeline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/>
              <a:t>Penn Tree bank compliant tokenizer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/>
              <a:t>Part-of-Speech (POS) tagger using Condition Random Fields model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/>
              <a:t>Knowledge-based named entity recognizer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/>
              <a:t>Used F1 score for evaluation</a:t>
            </a:r>
          </a:p>
          <a:p>
            <a:pPr lvl="1" algn="just">
              <a:lnSpc>
                <a:spcPct val="100000"/>
              </a:lnSpc>
            </a:pPr>
            <a:r>
              <a:rPr lang="en-US" sz="2200" dirty="0"/>
              <a:t>Was 10 times faster than the Stanford NER in 2012</a:t>
            </a:r>
          </a:p>
          <a:p>
            <a:pPr lvl="1" algn="just">
              <a:lnSpc>
                <a:spcPct val="100000"/>
              </a:lnSpc>
            </a:pPr>
            <a:endParaRPr lang="pt-PT" dirty="0"/>
          </a:p>
          <a:p>
            <a:pPr algn="just">
              <a:lnSpc>
                <a:spcPct val="100000"/>
              </a:lnSpc>
            </a:pPr>
            <a:r>
              <a:rPr lang="pt-PT" dirty="0"/>
              <a:t>Rami Al-Rfou, Steven Skiena, “</a:t>
            </a:r>
            <a:r>
              <a:rPr lang="en-US" u="sng" dirty="0" err="1"/>
              <a:t>SpeedRead</a:t>
            </a:r>
            <a:r>
              <a:rPr lang="en-US" u="sng" dirty="0"/>
              <a:t>: A Fast Named Entity Recognition Pipeline</a:t>
            </a:r>
            <a:r>
              <a:rPr lang="pt-PT" u="sng" dirty="0"/>
              <a:t>”</a:t>
            </a:r>
            <a:r>
              <a:rPr lang="pt-PT" dirty="0"/>
              <a:t>, in </a:t>
            </a:r>
            <a:r>
              <a:rPr lang="en-US" dirty="0"/>
              <a:t>24th International Conference on Computational Linguistics, 2012</a:t>
            </a:r>
          </a:p>
          <a:p>
            <a:pPr lvl="2"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012160" y="381000"/>
            <a:ext cx="2528058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Related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/>
              <a:t>7 / 25</a:t>
            </a:r>
          </a:p>
        </p:txBody>
      </p:sp>
    </p:spTree>
    <p:extLst>
      <p:ext uri="{BB962C8B-B14F-4D97-AF65-F5344CB8AC3E}">
        <p14:creationId xmlns:p14="http://schemas.microsoft.com/office/powerpoint/2010/main" val="35858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2.d. Related work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/>
              <a:t>Using gazetteers in discriminative information extraction</a:t>
            </a:r>
          </a:p>
          <a:p>
            <a:pPr lvl="1" algn="just">
              <a:lnSpc>
                <a:spcPct val="100000"/>
              </a:lnSpc>
            </a:pPr>
            <a:r>
              <a:rPr lang="en-US" sz="2400" dirty="0"/>
              <a:t>Improvement of gazetteers effectiveness using:</a:t>
            </a:r>
          </a:p>
          <a:p>
            <a:pPr lvl="2" algn="just">
              <a:lnSpc>
                <a:spcPct val="100000"/>
              </a:lnSpc>
            </a:pPr>
            <a:r>
              <a:rPr lang="en-US" sz="2000" dirty="0"/>
              <a:t>Feature normalization</a:t>
            </a:r>
          </a:p>
          <a:p>
            <a:pPr lvl="2" algn="just">
              <a:lnSpc>
                <a:spcPct val="100000"/>
              </a:lnSpc>
            </a:pPr>
            <a:r>
              <a:rPr lang="en-US" sz="2000" dirty="0"/>
              <a:t>Combination of two CRFs using a logarithmic opinion pool approach</a:t>
            </a:r>
          </a:p>
          <a:p>
            <a:pPr lvl="3" algn="just">
              <a:lnSpc>
                <a:spcPct val="100000"/>
              </a:lnSpc>
            </a:pPr>
            <a:r>
              <a:rPr lang="en-US" sz="2000" dirty="0"/>
              <a:t>One CRF trained with and another without gazetteer features</a:t>
            </a:r>
          </a:p>
          <a:p>
            <a:pPr lvl="3" algn="just">
              <a:lnSpc>
                <a:spcPct val="100000"/>
              </a:lnSpc>
            </a:pPr>
            <a:r>
              <a:rPr lang="en-US" sz="2000" dirty="0"/>
              <a:t>Combination approach similar to a mixture model but uses weighted multiplicative combination of models instead of a weighted additive combination</a:t>
            </a:r>
          </a:p>
          <a:p>
            <a:pPr lvl="3" algn="just">
              <a:lnSpc>
                <a:spcPct val="100000"/>
              </a:lnSpc>
            </a:pPr>
            <a:endParaRPr lang="pt-PT" sz="1100" dirty="0"/>
          </a:p>
          <a:p>
            <a:pPr algn="just">
              <a:lnSpc>
                <a:spcPct val="100000"/>
              </a:lnSpc>
            </a:pPr>
            <a:r>
              <a:rPr lang="en-US" dirty="0"/>
              <a:t>A. Smith and M. Osborne</a:t>
            </a:r>
            <a:r>
              <a:rPr lang="pt-PT" dirty="0"/>
              <a:t>, "</a:t>
            </a:r>
            <a:r>
              <a:rPr lang="en-US" u="sng" dirty="0"/>
              <a:t>Using gazetteers in discriminative information extraction</a:t>
            </a:r>
            <a:r>
              <a:rPr lang="pt-PT" dirty="0"/>
              <a:t>" in </a:t>
            </a:r>
            <a:r>
              <a:rPr lang="en-US" dirty="0"/>
              <a:t>Tenth Conference on Computational Natural Language Learning, 2006</a:t>
            </a:r>
          </a:p>
          <a:p>
            <a:pPr lvl="2"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012160" y="381000"/>
            <a:ext cx="2528058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Related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/>
              <a:t>8 / 25</a:t>
            </a:r>
          </a:p>
        </p:txBody>
      </p:sp>
    </p:spTree>
    <p:extLst>
      <p:ext uri="{BB962C8B-B14F-4D97-AF65-F5344CB8AC3E}">
        <p14:creationId xmlns:p14="http://schemas.microsoft.com/office/powerpoint/2010/main" val="398891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1" y="381000"/>
            <a:ext cx="5112568" cy="52772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2.e. Related work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/>
              <a:t>Integrating language, vision and action for human robot dialog systems</a:t>
            </a:r>
          </a:p>
          <a:p>
            <a:pPr lvl="1" algn="just">
              <a:lnSpc>
                <a:spcPct val="100000"/>
              </a:lnSpc>
            </a:pPr>
            <a:r>
              <a:rPr lang="en-US" sz="2100" dirty="0"/>
              <a:t>Multi-agent system capable of learning new skills by analyzing </a:t>
            </a:r>
            <a:r>
              <a:rPr lang="en-US" sz="1950" dirty="0"/>
              <a:t>human voice commands, gestures and gaze</a:t>
            </a:r>
          </a:p>
          <a:p>
            <a:pPr lvl="1" algn="just">
              <a:lnSpc>
                <a:spcPct val="100000"/>
              </a:lnSpc>
            </a:pPr>
            <a:r>
              <a:rPr lang="en-US" sz="1950" dirty="0"/>
              <a:t>Speech recognition relied on a Combinatorial </a:t>
            </a:r>
            <a:r>
              <a:rPr lang="en-US" sz="1950" dirty="0" err="1"/>
              <a:t>Categorial</a:t>
            </a:r>
            <a:r>
              <a:rPr lang="en-US" sz="1950" dirty="0"/>
              <a:t> Grammar (CCG) and was used to analyze:</a:t>
            </a:r>
          </a:p>
          <a:p>
            <a:pPr lvl="2" algn="just">
              <a:lnSpc>
                <a:spcPct val="100000"/>
              </a:lnSpc>
            </a:pPr>
            <a:r>
              <a:rPr lang="en-US" sz="1800" dirty="0"/>
              <a:t>Imperative sentences</a:t>
            </a:r>
          </a:p>
          <a:p>
            <a:pPr lvl="2" algn="just">
              <a:lnSpc>
                <a:spcPct val="100000"/>
              </a:lnSpc>
            </a:pPr>
            <a:r>
              <a:rPr lang="en-US" sz="1800" dirty="0"/>
              <a:t>Questions</a:t>
            </a:r>
          </a:p>
          <a:p>
            <a:pPr lvl="2" algn="just">
              <a:lnSpc>
                <a:spcPct val="100000"/>
              </a:lnSpc>
            </a:pPr>
            <a:r>
              <a:rPr lang="en-US" sz="1800" dirty="0"/>
              <a:t>Statements</a:t>
            </a:r>
          </a:p>
          <a:p>
            <a:pPr lvl="2" algn="just">
              <a:lnSpc>
                <a:spcPct val="100000"/>
              </a:lnSpc>
            </a:pPr>
            <a:r>
              <a:rPr lang="en-US" sz="1800" dirty="0"/>
              <a:t>Confirmations</a:t>
            </a:r>
          </a:p>
          <a:p>
            <a:pPr lvl="1" algn="just">
              <a:lnSpc>
                <a:spcPct val="100000"/>
              </a:lnSpc>
            </a:pPr>
            <a:r>
              <a:rPr lang="en-US" sz="1950" dirty="0"/>
              <a:t>Vision system used template matching techniques</a:t>
            </a:r>
            <a:endParaRPr lang="pt-PT" dirty="0"/>
          </a:p>
          <a:p>
            <a:pPr algn="just">
              <a:lnSpc>
                <a:spcPct val="100000"/>
              </a:lnSpc>
            </a:pPr>
            <a:r>
              <a:rPr lang="en-US" dirty="0"/>
              <a:t>M. </a:t>
            </a:r>
            <a:r>
              <a:rPr lang="en-US" dirty="0" err="1"/>
              <a:t>Rickert</a:t>
            </a:r>
            <a:r>
              <a:rPr lang="en-US" dirty="0"/>
              <a:t>, M. E. Foster, M. Giuliani, T. By, G. </a:t>
            </a:r>
            <a:r>
              <a:rPr lang="en-US" dirty="0" err="1"/>
              <a:t>Panin</a:t>
            </a:r>
            <a:r>
              <a:rPr lang="en-US" dirty="0"/>
              <a:t>, and A. Knoll</a:t>
            </a:r>
            <a:r>
              <a:rPr lang="pt-PT" dirty="0"/>
              <a:t>, "</a:t>
            </a:r>
            <a:r>
              <a:rPr lang="en-US" u="sng" dirty="0"/>
              <a:t>Integrating language, vision and action for human robot dialog systems</a:t>
            </a:r>
            <a:r>
              <a:rPr lang="pt-PT" dirty="0"/>
              <a:t>" in </a:t>
            </a:r>
            <a:r>
              <a:rPr lang="en-US" dirty="0"/>
              <a:t>International Conference on Universal Access in Human-Computer Interaction, 2007</a:t>
            </a:r>
          </a:p>
          <a:p>
            <a:pPr lvl="2" algn="just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012160" y="381000"/>
            <a:ext cx="2528058" cy="5277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75" baseline="0">
                <a:solidFill>
                  <a:srgbClr val="92D05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Related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dirty="0"/>
              <a:t>9 / 25</a:t>
            </a:r>
          </a:p>
        </p:txBody>
      </p:sp>
    </p:spTree>
    <p:extLst>
      <p:ext uri="{BB962C8B-B14F-4D97-AF65-F5344CB8AC3E}">
        <p14:creationId xmlns:p14="http://schemas.microsoft.com/office/powerpoint/2010/main" val="34362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Escritório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scritório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Digital Blue Tunn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E257D54-B65D-4775-8A47-BF76CA13EE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túnel digital azul (ecrã panorâmico)</Template>
  <TotalTime>0</TotalTime>
  <Words>2259</Words>
  <Application>Microsoft Office PowerPoint</Application>
  <PresentationFormat>On-screen Show (4:3)</PresentationFormat>
  <Paragraphs>736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Trebuchet MS</vt:lpstr>
      <vt:lpstr>Arial</vt:lpstr>
      <vt:lpstr>Corbel</vt:lpstr>
      <vt:lpstr>Digital Blue Tunnel 16x9</vt:lpstr>
      <vt:lpstr>Extraction of assembly information from instruction manuals</vt:lpstr>
      <vt:lpstr>Presentation outline</vt:lpstr>
      <vt:lpstr>1.a. Context</vt:lpstr>
      <vt:lpstr>1.b. Objectives</vt:lpstr>
      <vt:lpstr>2.a. Related work</vt:lpstr>
      <vt:lpstr>2.b. Related work</vt:lpstr>
      <vt:lpstr>2.c. Related work</vt:lpstr>
      <vt:lpstr>2.d. Related work</vt:lpstr>
      <vt:lpstr>2.e. Related work</vt:lpstr>
      <vt:lpstr>2.f. Related work</vt:lpstr>
      <vt:lpstr>3.a. Dataset text categories</vt:lpstr>
      <vt:lpstr>3.b. Dataset overview</vt:lpstr>
      <vt:lpstr>4.a. Preprocessing</vt:lpstr>
      <vt:lpstr>4.b. Corpus annotation</vt:lpstr>
      <vt:lpstr>4.b. Corpus annotation</vt:lpstr>
      <vt:lpstr>5.a. CRF training and testing</vt:lpstr>
      <vt:lpstr>5.b. CRF feature selection</vt:lpstr>
      <vt:lpstr>5.b. CRF feature selection</vt:lpstr>
      <vt:lpstr>5.c. CRF performance analysis</vt:lpstr>
      <vt:lpstr>5.c. CRF performance analysis</vt:lpstr>
      <vt:lpstr>5.d. Text annotation</vt:lpstr>
      <vt:lpstr>5.e. Entity extraction</vt:lpstr>
      <vt:lpstr>6. Conclusions</vt:lpstr>
      <vt:lpstr>7. Future work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Assembly-Named-Entity-Recognition-Presentation</dc:title>
  <dc:creator/>
  <cp:keywords/>
  <cp:lastModifiedBy/>
  <cp:revision>2</cp:revision>
  <dcterms:created xsi:type="dcterms:W3CDTF">2013-12-03T17:56:49Z</dcterms:created>
  <dcterms:modified xsi:type="dcterms:W3CDTF">2017-02-20T15:53:33Z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